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58"/>
  </p:notesMasterIdLst>
  <p:sldIdLst>
    <p:sldId id="256" r:id="rId2"/>
    <p:sldId id="357" r:id="rId3"/>
    <p:sldId id="257" r:id="rId4"/>
    <p:sldId id="319" r:id="rId5"/>
    <p:sldId id="317" r:id="rId6"/>
    <p:sldId id="260" r:id="rId7"/>
    <p:sldId id="316" r:id="rId8"/>
    <p:sldId id="261" r:id="rId9"/>
    <p:sldId id="262" r:id="rId10"/>
    <p:sldId id="336" r:id="rId11"/>
    <p:sldId id="320" r:id="rId12"/>
    <p:sldId id="321" r:id="rId13"/>
    <p:sldId id="272" r:id="rId14"/>
    <p:sldId id="364" r:id="rId15"/>
    <p:sldId id="329" r:id="rId16"/>
    <p:sldId id="331" r:id="rId17"/>
    <p:sldId id="267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269" r:id="rId26"/>
    <p:sldId id="276" r:id="rId27"/>
    <p:sldId id="359" r:id="rId28"/>
    <p:sldId id="337" r:id="rId29"/>
    <p:sldId id="347" r:id="rId30"/>
    <p:sldId id="339" r:id="rId31"/>
    <p:sldId id="340" r:id="rId32"/>
    <p:sldId id="341" r:id="rId33"/>
    <p:sldId id="342" r:id="rId34"/>
    <p:sldId id="343" r:id="rId35"/>
    <p:sldId id="344" r:id="rId36"/>
    <p:sldId id="286" r:id="rId37"/>
    <p:sldId id="288" r:id="rId38"/>
    <p:sldId id="289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48" r:id="rId47"/>
    <p:sldId id="351" r:id="rId48"/>
    <p:sldId id="360" r:id="rId49"/>
    <p:sldId id="361" r:id="rId50"/>
    <p:sldId id="362" r:id="rId51"/>
    <p:sldId id="309" r:id="rId52"/>
    <p:sldId id="311" r:id="rId53"/>
    <p:sldId id="352" r:id="rId54"/>
    <p:sldId id="353" r:id="rId55"/>
    <p:sldId id="312" r:id="rId56"/>
    <p:sldId id="314" r:id="rId57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59"/>
      <p:bold r:id="rId60"/>
      <p:italic r:id="rId61"/>
      <p:boldItalic r:id="rId62"/>
    </p:embeddedFont>
    <p:embeddedFont>
      <p:font typeface="Gill Sans" panose="020B0604020202020204" charset="0"/>
      <p:regular r:id="rId63"/>
      <p:bold r:id="rId64"/>
    </p:embeddedFont>
    <p:embeddedFont>
      <p:font typeface="Proxima Nova" panose="020B0604020202020204" charset="0"/>
      <p:regular r:id="rId65"/>
      <p:bold r:id="rId66"/>
      <p:italic r:id="rId67"/>
      <p:boldItalic r:id="rId68"/>
    </p:embeddedFont>
    <p:embeddedFont>
      <p:font typeface="Varela Round" panose="00000500000000000000" pitchFamily="2" charset="-79"/>
      <p:regular r:id="rId69"/>
    </p:embeddedFont>
    <p:embeddedFont>
      <p:font typeface="Wingdings 2" panose="05020102010507070707" pitchFamily="18" charset="2"/>
      <p:regular r:id="rId7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800"/>
    <a:srgbClr val="BCA0AB"/>
    <a:srgbClr val="E9D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87B266-B4A8-4AF9-9E33-CD0E1B7535A4}">
  <a:tblStyle styleId="{FE87B266-B4A8-4AF9-9E33-CD0E1B753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5FFFCC9-8AB1-4D6A-B248-6E1B88DD093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F2E6"/>
          </a:solidFill>
        </a:fill>
      </a:tcStyle>
    </a:wholeTbl>
    <a:band1H>
      <a:tcTxStyle/>
      <a:tcStyle>
        <a:tcBdr/>
        <a:fill>
          <a:solidFill>
            <a:srgbClr val="F5E4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5E4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E4B300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E4B3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4B300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4B300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BEB297E-4F6E-4075-9978-8DD968676A3D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FA"/>
          </a:solidFill>
        </a:fill>
      </a:tcStyle>
    </a:wholeTbl>
    <a:band1H>
      <a:tcTxStyle/>
      <a:tcStyle>
        <a:tcBdr/>
        <a:fill>
          <a:solidFill>
            <a:srgbClr val="CADEF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EF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009CE3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009CE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009CE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009CE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0A6F6-5EF2-4017-B4B6-219AAA1E7BE9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71F3879-1D09-480F-9A6E-26B6069118CF}">
      <dgm:prSet phldrT="[Text]" custT="1"/>
      <dgm:spPr/>
      <dgm:t>
        <a:bodyPr/>
        <a:lstStyle/>
        <a:p>
          <a:r>
            <a:rPr lang="en-US" sz="1100"/>
            <a:t>Requirements</a:t>
          </a:r>
        </a:p>
      </dgm:t>
    </dgm:pt>
    <dgm:pt modelId="{43C360E3-1C76-44FA-AB0A-C1172B7D0ADE}" type="parTrans" cxnId="{32F1BF96-72F8-4DC7-861E-C1B315EB2894}">
      <dgm:prSet/>
      <dgm:spPr/>
      <dgm:t>
        <a:bodyPr/>
        <a:lstStyle/>
        <a:p>
          <a:endParaRPr lang="en-US"/>
        </a:p>
      </dgm:t>
    </dgm:pt>
    <dgm:pt modelId="{448B7B10-3F55-4FA6-A2A3-DEAB9B50380F}" type="sibTrans" cxnId="{32F1BF96-72F8-4DC7-861E-C1B315EB2894}">
      <dgm:prSet/>
      <dgm:spPr/>
      <dgm:t>
        <a:bodyPr/>
        <a:lstStyle/>
        <a:p>
          <a:endParaRPr lang="en-US"/>
        </a:p>
      </dgm:t>
    </dgm:pt>
    <dgm:pt modelId="{14AFC6A6-43FD-4C47-A75B-2E8FE2067020}">
      <dgm:prSet phldrT="[Text]" custT="1"/>
      <dgm:spPr/>
      <dgm:t>
        <a:bodyPr/>
        <a:lstStyle/>
        <a:p>
          <a:r>
            <a:rPr lang="en-US" sz="1400"/>
            <a:t>Analysis and Design</a:t>
          </a:r>
        </a:p>
      </dgm:t>
    </dgm:pt>
    <dgm:pt modelId="{073E8D1F-052E-4B66-8375-2FEF6C6A43DB}" type="parTrans" cxnId="{069629E0-F363-4D0F-AC80-179C143B6DBC}">
      <dgm:prSet/>
      <dgm:spPr/>
      <dgm:t>
        <a:bodyPr/>
        <a:lstStyle/>
        <a:p>
          <a:endParaRPr lang="en-US"/>
        </a:p>
      </dgm:t>
    </dgm:pt>
    <dgm:pt modelId="{69254DE9-52EF-4CAB-BE94-A1814DD35F7F}" type="sibTrans" cxnId="{069629E0-F363-4D0F-AC80-179C143B6DBC}">
      <dgm:prSet/>
      <dgm:spPr/>
      <dgm:t>
        <a:bodyPr/>
        <a:lstStyle/>
        <a:p>
          <a:endParaRPr lang="en-US"/>
        </a:p>
      </dgm:t>
    </dgm:pt>
    <dgm:pt modelId="{5E87FE3E-5379-4870-B19F-03546C6FB859}">
      <dgm:prSet phldrT="[Text]" custT="1"/>
      <dgm:spPr/>
      <dgm:t>
        <a:bodyPr/>
        <a:lstStyle/>
        <a:p>
          <a:r>
            <a:rPr lang="en-US" sz="1200"/>
            <a:t>Implement</a:t>
          </a:r>
          <a:endParaRPr lang="en-US" sz="1000"/>
        </a:p>
      </dgm:t>
    </dgm:pt>
    <dgm:pt modelId="{4B9386EE-E20E-4B3E-8707-FF512A2ADD21}" type="parTrans" cxnId="{F1887680-915C-4ED3-A0AB-01DDA114889A}">
      <dgm:prSet/>
      <dgm:spPr/>
      <dgm:t>
        <a:bodyPr/>
        <a:lstStyle/>
        <a:p>
          <a:endParaRPr lang="en-US"/>
        </a:p>
      </dgm:t>
    </dgm:pt>
    <dgm:pt modelId="{464A335A-E973-45AE-9920-E3E66112F2F1}" type="sibTrans" cxnId="{F1887680-915C-4ED3-A0AB-01DDA114889A}">
      <dgm:prSet/>
      <dgm:spPr/>
      <dgm:t>
        <a:bodyPr/>
        <a:lstStyle/>
        <a:p>
          <a:endParaRPr lang="en-US"/>
        </a:p>
      </dgm:t>
    </dgm:pt>
    <dgm:pt modelId="{E38C910E-253C-4FE5-AE5A-EEAAE473FE2E}">
      <dgm:prSet phldrT="[Text]" custT="1"/>
      <dgm:spPr/>
      <dgm:t>
        <a:bodyPr/>
        <a:lstStyle/>
        <a:p>
          <a:r>
            <a:rPr lang="en-US" sz="1400"/>
            <a:t>Testing</a:t>
          </a:r>
        </a:p>
      </dgm:t>
    </dgm:pt>
    <dgm:pt modelId="{AC076CAD-3F67-49C0-BEB7-AEA09318D2D7}" type="parTrans" cxnId="{9B180B35-5485-4E10-AECC-C116ACAF093B}">
      <dgm:prSet/>
      <dgm:spPr/>
      <dgm:t>
        <a:bodyPr/>
        <a:lstStyle/>
        <a:p>
          <a:endParaRPr lang="en-US"/>
        </a:p>
      </dgm:t>
    </dgm:pt>
    <dgm:pt modelId="{6C802338-2DD5-4BF7-B901-A4378E13DE4A}" type="sibTrans" cxnId="{9B180B35-5485-4E10-AECC-C116ACAF093B}">
      <dgm:prSet/>
      <dgm:spPr/>
      <dgm:t>
        <a:bodyPr/>
        <a:lstStyle/>
        <a:p>
          <a:endParaRPr lang="en-US"/>
        </a:p>
      </dgm:t>
    </dgm:pt>
    <dgm:pt modelId="{1167B831-9C89-4C4C-A48B-A5B0ED495246}">
      <dgm:prSet phldrT="[Text]" custT="1"/>
      <dgm:spPr/>
      <dgm:t>
        <a:bodyPr/>
        <a:lstStyle/>
        <a:p>
          <a:r>
            <a:rPr lang="en-US" sz="1400"/>
            <a:t>Planning</a:t>
          </a:r>
        </a:p>
      </dgm:t>
    </dgm:pt>
    <dgm:pt modelId="{D48151BD-87A5-442F-BFD3-406192494198}" type="parTrans" cxnId="{7088968D-3525-467E-AC79-BA66B6FC61A8}">
      <dgm:prSet/>
      <dgm:spPr/>
      <dgm:t>
        <a:bodyPr/>
        <a:lstStyle/>
        <a:p>
          <a:endParaRPr lang="en-US"/>
        </a:p>
      </dgm:t>
    </dgm:pt>
    <dgm:pt modelId="{62BDB054-24BD-40D0-8A9C-57E30CAD3D1F}" type="sibTrans" cxnId="{7088968D-3525-467E-AC79-BA66B6FC61A8}">
      <dgm:prSet/>
      <dgm:spPr/>
      <dgm:t>
        <a:bodyPr/>
        <a:lstStyle/>
        <a:p>
          <a:endParaRPr lang="en-US"/>
        </a:p>
      </dgm:t>
    </dgm:pt>
    <dgm:pt modelId="{AEA17E4F-20E0-4CF3-9315-6B3468C7A393}">
      <dgm:prSet phldrT="[Text]" custT="1"/>
      <dgm:spPr/>
      <dgm:t>
        <a:bodyPr/>
        <a:lstStyle/>
        <a:p>
          <a:r>
            <a:rPr lang="en-US" sz="1400"/>
            <a:t>Evaluation</a:t>
          </a:r>
        </a:p>
      </dgm:t>
    </dgm:pt>
    <dgm:pt modelId="{F450DBE0-8300-4303-A1D6-230CA803C41B}" type="parTrans" cxnId="{CA79471E-3351-448E-BD98-3A621209A204}">
      <dgm:prSet/>
      <dgm:spPr/>
      <dgm:t>
        <a:bodyPr/>
        <a:lstStyle/>
        <a:p>
          <a:endParaRPr lang="en-US"/>
        </a:p>
      </dgm:t>
    </dgm:pt>
    <dgm:pt modelId="{BEDF015A-5723-4DAE-8883-9660F179B971}" type="sibTrans" cxnId="{CA79471E-3351-448E-BD98-3A621209A204}">
      <dgm:prSet/>
      <dgm:spPr/>
      <dgm:t>
        <a:bodyPr/>
        <a:lstStyle/>
        <a:p>
          <a:endParaRPr lang="en-US"/>
        </a:p>
      </dgm:t>
    </dgm:pt>
    <dgm:pt modelId="{F05FBAA0-1E3B-4E81-9941-C492C0410240}" type="pres">
      <dgm:prSet presAssocID="{C5D0A6F6-5EF2-4017-B4B6-219AAA1E7BE9}" presName="cycle" presStyleCnt="0">
        <dgm:presLayoutVars>
          <dgm:dir/>
          <dgm:resizeHandles val="exact"/>
        </dgm:presLayoutVars>
      </dgm:prSet>
      <dgm:spPr/>
    </dgm:pt>
    <dgm:pt modelId="{780521D3-95FD-439C-B4C4-977754D757A6}" type="pres">
      <dgm:prSet presAssocID="{071F3879-1D09-480F-9A6E-26B6069118CF}" presName="node" presStyleLbl="node1" presStyleIdx="0" presStyleCnt="6" custScaleX="128789">
        <dgm:presLayoutVars>
          <dgm:bulletEnabled val="1"/>
        </dgm:presLayoutVars>
      </dgm:prSet>
      <dgm:spPr/>
    </dgm:pt>
    <dgm:pt modelId="{95CD6536-8E53-47F5-AFAC-F7BFA3BDA74D}" type="pres">
      <dgm:prSet presAssocID="{448B7B10-3F55-4FA6-A2A3-DEAB9B50380F}" presName="sibTrans" presStyleLbl="sibTrans2D1" presStyleIdx="0" presStyleCnt="6"/>
      <dgm:spPr/>
    </dgm:pt>
    <dgm:pt modelId="{9AC17393-25F7-491D-9BE2-3C7CFF3EBB61}" type="pres">
      <dgm:prSet presAssocID="{448B7B10-3F55-4FA6-A2A3-DEAB9B50380F}" presName="connectorText" presStyleLbl="sibTrans2D1" presStyleIdx="0" presStyleCnt="6"/>
      <dgm:spPr/>
    </dgm:pt>
    <dgm:pt modelId="{CF9B45EF-3E0F-451B-A452-B08F1CFEB2B5}" type="pres">
      <dgm:prSet presAssocID="{14AFC6A6-43FD-4C47-A75B-2E8FE2067020}" presName="node" presStyleLbl="node1" presStyleIdx="1" presStyleCnt="6" custScaleX="128789" custRadScaleRad="133843" custRadScaleInc="29190">
        <dgm:presLayoutVars>
          <dgm:bulletEnabled val="1"/>
        </dgm:presLayoutVars>
      </dgm:prSet>
      <dgm:spPr/>
    </dgm:pt>
    <dgm:pt modelId="{75FCFEBE-987B-43F2-B915-7A4415B80BF8}" type="pres">
      <dgm:prSet presAssocID="{69254DE9-52EF-4CAB-BE94-A1814DD35F7F}" presName="sibTrans" presStyleLbl="sibTrans2D1" presStyleIdx="1" presStyleCnt="6"/>
      <dgm:spPr/>
    </dgm:pt>
    <dgm:pt modelId="{8F7B8F4B-900E-47FA-8A3F-4AEE40A3CFC4}" type="pres">
      <dgm:prSet presAssocID="{69254DE9-52EF-4CAB-BE94-A1814DD35F7F}" presName="connectorText" presStyleLbl="sibTrans2D1" presStyleIdx="1" presStyleCnt="6"/>
      <dgm:spPr/>
    </dgm:pt>
    <dgm:pt modelId="{FBB26087-BD7C-403E-883C-0F51A83D0856}" type="pres">
      <dgm:prSet presAssocID="{5E87FE3E-5379-4870-B19F-03546C6FB859}" presName="node" presStyleLbl="node1" presStyleIdx="2" presStyleCnt="6" custScaleX="127404" custRadScaleRad="134963" custRadScaleInc="-25218">
        <dgm:presLayoutVars>
          <dgm:bulletEnabled val="1"/>
        </dgm:presLayoutVars>
      </dgm:prSet>
      <dgm:spPr/>
    </dgm:pt>
    <dgm:pt modelId="{B84B7212-CE98-42EE-9800-EEA9567DA512}" type="pres">
      <dgm:prSet presAssocID="{464A335A-E973-45AE-9920-E3E66112F2F1}" presName="sibTrans" presStyleLbl="sibTrans2D1" presStyleIdx="2" presStyleCnt="6"/>
      <dgm:spPr/>
    </dgm:pt>
    <dgm:pt modelId="{A93F8C46-B810-470C-9C4E-1236516CA156}" type="pres">
      <dgm:prSet presAssocID="{464A335A-E973-45AE-9920-E3E66112F2F1}" presName="connectorText" presStyleLbl="sibTrans2D1" presStyleIdx="2" presStyleCnt="6"/>
      <dgm:spPr/>
    </dgm:pt>
    <dgm:pt modelId="{77BCBDF0-6A9B-411B-8E73-232EC1B1EF6E}" type="pres">
      <dgm:prSet presAssocID="{E38C910E-253C-4FE5-AE5A-EEAAE473FE2E}" presName="node" presStyleLbl="node1" presStyleIdx="3" presStyleCnt="6" custScaleX="128789">
        <dgm:presLayoutVars>
          <dgm:bulletEnabled val="1"/>
        </dgm:presLayoutVars>
      </dgm:prSet>
      <dgm:spPr/>
    </dgm:pt>
    <dgm:pt modelId="{4E51EBA1-EA85-4E03-BF18-49744ACB0DB0}" type="pres">
      <dgm:prSet presAssocID="{6C802338-2DD5-4BF7-B901-A4378E13DE4A}" presName="sibTrans" presStyleLbl="sibTrans2D1" presStyleIdx="3" presStyleCnt="6"/>
      <dgm:spPr/>
    </dgm:pt>
    <dgm:pt modelId="{BD22E4C8-1BF6-4FFD-A367-4A763225E995}" type="pres">
      <dgm:prSet presAssocID="{6C802338-2DD5-4BF7-B901-A4378E13DE4A}" presName="connectorText" presStyleLbl="sibTrans2D1" presStyleIdx="3" presStyleCnt="6"/>
      <dgm:spPr/>
    </dgm:pt>
    <dgm:pt modelId="{BF2A2E0C-0024-4637-9D7F-E4955DC39565}" type="pres">
      <dgm:prSet presAssocID="{AEA17E4F-20E0-4CF3-9315-6B3468C7A393}" presName="node" presStyleLbl="node1" presStyleIdx="4" presStyleCnt="6" custScaleX="128789" custRadScaleRad="125795" custRadScaleInc="21101">
        <dgm:presLayoutVars>
          <dgm:bulletEnabled val="1"/>
        </dgm:presLayoutVars>
      </dgm:prSet>
      <dgm:spPr/>
    </dgm:pt>
    <dgm:pt modelId="{E8B40DE8-FD30-492E-9010-593C15404DA2}" type="pres">
      <dgm:prSet presAssocID="{BEDF015A-5723-4DAE-8883-9660F179B971}" presName="sibTrans" presStyleLbl="sibTrans2D1" presStyleIdx="4" presStyleCnt="6"/>
      <dgm:spPr/>
    </dgm:pt>
    <dgm:pt modelId="{9D7F0D89-9749-4ADD-8BA6-7669C68C65FE}" type="pres">
      <dgm:prSet presAssocID="{BEDF015A-5723-4DAE-8883-9660F179B971}" presName="connectorText" presStyleLbl="sibTrans2D1" presStyleIdx="4" presStyleCnt="6"/>
      <dgm:spPr/>
    </dgm:pt>
    <dgm:pt modelId="{A3B1A965-D7AC-4127-BD9A-ECBAE48586CC}" type="pres">
      <dgm:prSet presAssocID="{1167B831-9C89-4C4C-A48B-A5B0ED495246}" presName="node" presStyleLbl="node1" presStyleIdx="5" presStyleCnt="6" custScaleX="128789" custRadScaleRad="125395" custRadScaleInc="-22502">
        <dgm:presLayoutVars>
          <dgm:bulletEnabled val="1"/>
        </dgm:presLayoutVars>
      </dgm:prSet>
      <dgm:spPr/>
    </dgm:pt>
    <dgm:pt modelId="{12599BF7-AD31-4B1E-A2E5-1902B87C7A15}" type="pres">
      <dgm:prSet presAssocID="{62BDB054-24BD-40D0-8A9C-57E30CAD3D1F}" presName="sibTrans" presStyleLbl="sibTrans2D1" presStyleIdx="5" presStyleCnt="6"/>
      <dgm:spPr/>
    </dgm:pt>
    <dgm:pt modelId="{63323B53-4CDC-4662-A94C-BED300441F97}" type="pres">
      <dgm:prSet presAssocID="{62BDB054-24BD-40D0-8A9C-57E30CAD3D1F}" presName="connectorText" presStyleLbl="sibTrans2D1" presStyleIdx="5" presStyleCnt="6"/>
      <dgm:spPr/>
    </dgm:pt>
  </dgm:ptLst>
  <dgm:cxnLst>
    <dgm:cxn modelId="{2AF8241E-ED03-4CA2-BF8D-71309465365E}" type="presOf" srcId="{448B7B10-3F55-4FA6-A2A3-DEAB9B50380F}" destId="{95CD6536-8E53-47F5-AFAC-F7BFA3BDA74D}" srcOrd="0" destOrd="0" presId="urn:microsoft.com/office/officeart/2005/8/layout/cycle2"/>
    <dgm:cxn modelId="{CA79471E-3351-448E-BD98-3A621209A204}" srcId="{C5D0A6F6-5EF2-4017-B4B6-219AAA1E7BE9}" destId="{AEA17E4F-20E0-4CF3-9315-6B3468C7A393}" srcOrd="4" destOrd="0" parTransId="{F450DBE0-8300-4303-A1D6-230CA803C41B}" sibTransId="{BEDF015A-5723-4DAE-8883-9660F179B971}"/>
    <dgm:cxn modelId="{CB049421-BF95-4100-85BB-8505799BA40F}" type="presOf" srcId="{464A335A-E973-45AE-9920-E3E66112F2F1}" destId="{A93F8C46-B810-470C-9C4E-1236516CA156}" srcOrd="1" destOrd="0" presId="urn:microsoft.com/office/officeart/2005/8/layout/cycle2"/>
    <dgm:cxn modelId="{9B6CE226-DFC0-4FE6-B4D3-ECC118F14058}" type="presOf" srcId="{AEA17E4F-20E0-4CF3-9315-6B3468C7A393}" destId="{BF2A2E0C-0024-4637-9D7F-E4955DC39565}" srcOrd="0" destOrd="0" presId="urn:microsoft.com/office/officeart/2005/8/layout/cycle2"/>
    <dgm:cxn modelId="{707F4D2D-57D9-47A9-9F81-DB4640B94BCD}" type="presOf" srcId="{5E87FE3E-5379-4870-B19F-03546C6FB859}" destId="{FBB26087-BD7C-403E-883C-0F51A83D0856}" srcOrd="0" destOrd="0" presId="urn:microsoft.com/office/officeart/2005/8/layout/cycle2"/>
    <dgm:cxn modelId="{ACA7C92E-C013-4869-AD6F-5D83563FC061}" type="presOf" srcId="{E38C910E-253C-4FE5-AE5A-EEAAE473FE2E}" destId="{77BCBDF0-6A9B-411B-8E73-232EC1B1EF6E}" srcOrd="0" destOrd="0" presId="urn:microsoft.com/office/officeart/2005/8/layout/cycle2"/>
    <dgm:cxn modelId="{9B180B35-5485-4E10-AECC-C116ACAF093B}" srcId="{C5D0A6F6-5EF2-4017-B4B6-219AAA1E7BE9}" destId="{E38C910E-253C-4FE5-AE5A-EEAAE473FE2E}" srcOrd="3" destOrd="0" parTransId="{AC076CAD-3F67-49C0-BEB7-AEA09318D2D7}" sibTransId="{6C802338-2DD5-4BF7-B901-A4378E13DE4A}"/>
    <dgm:cxn modelId="{AB80E869-B90B-4F3A-9478-A35BBA12A04D}" type="presOf" srcId="{071F3879-1D09-480F-9A6E-26B6069118CF}" destId="{780521D3-95FD-439C-B4C4-977754D757A6}" srcOrd="0" destOrd="0" presId="urn:microsoft.com/office/officeart/2005/8/layout/cycle2"/>
    <dgm:cxn modelId="{6D94A558-192C-49CE-8224-C76AF4CC818E}" type="presOf" srcId="{448B7B10-3F55-4FA6-A2A3-DEAB9B50380F}" destId="{9AC17393-25F7-491D-9BE2-3C7CFF3EBB61}" srcOrd="1" destOrd="0" presId="urn:microsoft.com/office/officeart/2005/8/layout/cycle2"/>
    <dgm:cxn modelId="{6C465D7B-AE53-41D2-9763-A81C9C24F164}" type="presOf" srcId="{69254DE9-52EF-4CAB-BE94-A1814DD35F7F}" destId="{8F7B8F4B-900E-47FA-8A3F-4AEE40A3CFC4}" srcOrd="1" destOrd="0" presId="urn:microsoft.com/office/officeart/2005/8/layout/cycle2"/>
    <dgm:cxn modelId="{F1887680-915C-4ED3-A0AB-01DDA114889A}" srcId="{C5D0A6F6-5EF2-4017-B4B6-219AAA1E7BE9}" destId="{5E87FE3E-5379-4870-B19F-03546C6FB859}" srcOrd="2" destOrd="0" parTransId="{4B9386EE-E20E-4B3E-8707-FF512A2ADD21}" sibTransId="{464A335A-E973-45AE-9920-E3E66112F2F1}"/>
    <dgm:cxn modelId="{A0770988-0828-4E05-80E8-F0A5167DCB15}" type="presOf" srcId="{C5D0A6F6-5EF2-4017-B4B6-219AAA1E7BE9}" destId="{F05FBAA0-1E3B-4E81-9941-C492C0410240}" srcOrd="0" destOrd="0" presId="urn:microsoft.com/office/officeart/2005/8/layout/cycle2"/>
    <dgm:cxn modelId="{0CE93F8C-B3E5-458D-9FC6-36C223179701}" type="presOf" srcId="{14AFC6A6-43FD-4C47-A75B-2E8FE2067020}" destId="{CF9B45EF-3E0F-451B-A452-B08F1CFEB2B5}" srcOrd="0" destOrd="0" presId="urn:microsoft.com/office/officeart/2005/8/layout/cycle2"/>
    <dgm:cxn modelId="{7088968D-3525-467E-AC79-BA66B6FC61A8}" srcId="{C5D0A6F6-5EF2-4017-B4B6-219AAA1E7BE9}" destId="{1167B831-9C89-4C4C-A48B-A5B0ED495246}" srcOrd="5" destOrd="0" parTransId="{D48151BD-87A5-442F-BFD3-406192494198}" sibTransId="{62BDB054-24BD-40D0-8A9C-57E30CAD3D1F}"/>
    <dgm:cxn modelId="{32F1BF96-72F8-4DC7-861E-C1B315EB2894}" srcId="{C5D0A6F6-5EF2-4017-B4B6-219AAA1E7BE9}" destId="{071F3879-1D09-480F-9A6E-26B6069118CF}" srcOrd="0" destOrd="0" parTransId="{43C360E3-1C76-44FA-AB0A-C1172B7D0ADE}" sibTransId="{448B7B10-3F55-4FA6-A2A3-DEAB9B50380F}"/>
    <dgm:cxn modelId="{ED9B529A-BDBA-4838-A789-530863781158}" type="presOf" srcId="{6C802338-2DD5-4BF7-B901-A4378E13DE4A}" destId="{BD22E4C8-1BF6-4FFD-A367-4A763225E995}" srcOrd="1" destOrd="0" presId="urn:microsoft.com/office/officeart/2005/8/layout/cycle2"/>
    <dgm:cxn modelId="{298F959A-0F7D-40B1-8A03-A9B6979EC802}" type="presOf" srcId="{6C802338-2DD5-4BF7-B901-A4378E13DE4A}" destId="{4E51EBA1-EA85-4E03-BF18-49744ACB0DB0}" srcOrd="0" destOrd="0" presId="urn:microsoft.com/office/officeart/2005/8/layout/cycle2"/>
    <dgm:cxn modelId="{B915AF9A-00CC-49D8-9B7A-5D5A327B47C2}" type="presOf" srcId="{62BDB054-24BD-40D0-8A9C-57E30CAD3D1F}" destId="{63323B53-4CDC-4662-A94C-BED300441F97}" srcOrd="1" destOrd="0" presId="urn:microsoft.com/office/officeart/2005/8/layout/cycle2"/>
    <dgm:cxn modelId="{BAB0E99A-F784-448F-9266-D15FE3240737}" type="presOf" srcId="{464A335A-E973-45AE-9920-E3E66112F2F1}" destId="{B84B7212-CE98-42EE-9800-EEA9567DA512}" srcOrd="0" destOrd="0" presId="urn:microsoft.com/office/officeart/2005/8/layout/cycle2"/>
    <dgm:cxn modelId="{7F6235A6-482C-441B-92C5-A6C8AA8572DD}" type="presOf" srcId="{62BDB054-24BD-40D0-8A9C-57E30CAD3D1F}" destId="{12599BF7-AD31-4B1E-A2E5-1902B87C7A15}" srcOrd="0" destOrd="0" presId="urn:microsoft.com/office/officeart/2005/8/layout/cycle2"/>
    <dgm:cxn modelId="{2D1CE3AE-ECAE-4884-A0DE-6751FE969C0A}" type="presOf" srcId="{1167B831-9C89-4C4C-A48B-A5B0ED495246}" destId="{A3B1A965-D7AC-4127-BD9A-ECBAE48586CC}" srcOrd="0" destOrd="0" presId="urn:microsoft.com/office/officeart/2005/8/layout/cycle2"/>
    <dgm:cxn modelId="{6789F0B1-5372-4A2B-8C66-AAC29348C6D5}" type="presOf" srcId="{69254DE9-52EF-4CAB-BE94-A1814DD35F7F}" destId="{75FCFEBE-987B-43F2-B915-7A4415B80BF8}" srcOrd="0" destOrd="0" presId="urn:microsoft.com/office/officeart/2005/8/layout/cycle2"/>
    <dgm:cxn modelId="{53A51CB6-1738-433B-81E1-45EB5EA7B71F}" type="presOf" srcId="{BEDF015A-5723-4DAE-8883-9660F179B971}" destId="{9D7F0D89-9749-4ADD-8BA6-7669C68C65FE}" srcOrd="1" destOrd="0" presId="urn:microsoft.com/office/officeart/2005/8/layout/cycle2"/>
    <dgm:cxn modelId="{A58069D9-F77A-4B44-A9C8-6BD846D8F010}" type="presOf" srcId="{BEDF015A-5723-4DAE-8883-9660F179B971}" destId="{E8B40DE8-FD30-492E-9010-593C15404DA2}" srcOrd="0" destOrd="0" presId="urn:microsoft.com/office/officeart/2005/8/layout/cycle2"/>
    <dgm:cxn modelId="{069629E0-F363-4D0F-AC80-179C143B6DBC}" srcId="{C5D0A6F6-5EF2-4017-B4B6-219AAA1E7BE9}" destId="{14AFC6A6-43FD-4C47-A75B-2E8FE2067020}" srcOrd="1" destOrd="0" parTransId="{073E8D1F-052E-4B66-8375-2FEF6C6A43DB}" sibTransId="{69254DE9-52EF-4CAB-BE94-A1814DD35F7F}"/>
    <dgm:cxn modelId="{669447ED-E8D8-4BEA-B5FB-6972C3817DD7}" type="presParOf" srcId="{F05FBAA0-1E3B-4E81-9941-C492C0410240}" destId="{780521D3-95FD-439C-B4C4-977754D757A6}" srcOrd="0" destOrd="0" presId="urn:microsoft.com/office/officeart/2005/8/layout/cycle2"/>
    <dgm:cxn modelId="{E73802E9-D3BF-4E8E-ADE2-D2204820173C}" type="presParOf" srcId="{F05FBAA0-1E3B-4E81-9941-C492C0410240}" destId="{95CD6536-8E53-47F5-AFAC-F7BFA3BDA74D}" srcOrd="1" destOrd="0" presId="urn:microsoft.com/office/officeart/2005/8/layout/cycle2"/>
    <dgm:cxn modelId="{E0FB1699-1F37-43F2-902F-64C75A7409A5}" type="presParOf" srcId="{95CD6536-8E53-47F5-AFAC-F7BFA3BDA74D}" destId="{9AC17393-25F7-491D-9BE2-3C7CFF3EBB61}" srcOrd="0" destOrd="0" presId="urn:microsoft.com/office/officeart/2005/8/layout/cycle2"/>
    <dgm:cxn modelId="{67C1AEBE-F67B-46D1-A269-01BB47FC0FFD}" type="presParOf" srcId="{F05FBAA0-1E3B-4E81-9941-C492C0410240}" destId="{CF9B45EF-3E0F-451B-A452-B08F1CFEB2B5}" srcOrd="2" destOrd="0" presId="urn:microsoft.com/office/officeart/2005/8/layout/cycle2"/>
    <dgm:cxn modelId="{E5758968-C436-4850-85F2-9B2D635A4813}" type="presParOf" srcId="{F05FBAA0-1E3B-4E81-9941-C492C0410240}" destId="{75FCFEBE-987B-43F2-B915-7A4415B80BF8}" srcOrd="3" destOrd="0" presId="urn:microsoft.com/office/officeart/2005/8/layout/cycle2"/>
    <dgm:cxn modelId="{C7FACC82-5276-456D-8177-B61AB84E66F6}" type="presParOf" srcId="{75FCFEBE-987B-43F2-B915-7A4415B80BF8}" destId="{8F7B8F4B-900E-47FA-8A3F-4AEE40A3CFC4}" srcOrd="0" destOrd="0" presId="urn:microsoft.com/office/officeart/2005/8/layout/cycle2"/>
    <dgm:cxn modelId="{5C1EF8A3-EB4E-4BBE-BB47-E663F2E27E5C}" type="presParOf" srcId="{F05FBAA0-1E3B-4E81-9941-C492C0410240}" destId="{FBB26087-BD7C-403E-883C-0F51A83D0856}" srcOrd="4" destOrd="0" presId="urn:microsoft.com/office/officeart/2005/8/layout/cycle2"/>
    <dgm:cxn modelId="{FA53D9E8-A948-4C8E-9947-114C91D93297}" type="presParOf" srcId="{F05FBAA0-1E3B-4E81-9941-C492C0410240}" destId="{B84B7212-CE98-42EE-9800-EEA9567DA512}" srcOrd="5" destOrd="0" presId="urn:microsoft.com/office/officeart/2005/8/layout/cycle2"/>
    <dgm:cxn modelId="{10AF9F49-0E95-4E78-A773-2D824384ACA2}" type="presParOf" srcId="{B84B7212-CE98-42EE-9800-EEA9567DA512}" destId="{A93F8C46-B810-470C-9C4E-1236516CA156}" srcOrd="0" destOrd="0" presId="urn:microsoft.com/office/officeart/2005/8/layout/cycle2"/>
    <dgm:cxn modelId="{367F5638-7172-4666-AFC8-54278CD0E274}" type="presParOf" srcId="{F05FBAA0-1E3B-4E81-9941-C492C0410240}" destId="{77BCBDF0-6A9B-411B-8E73-232EC1B1EF6E}" srcOrd="6" destOrd="0" presId="urn:microsoft.com/office/officeart/2005/8/layout/cycle2"/>
    <dgm:cxn modelId="{2AC8E7CE-FD84-4E0F-A7A8-192B96D67C15}" type="presParOf" srcId="{F05FBAA0-1E3B-4E81-9941-C492C0410240}" destId="{4E51EBA1-EA85-4E03-BF18-49744ACB0DB0}" srcOrd="7" destOrd="0" presId="urn:microsoft.com/office/officeart/2005/8/layout/cycle2"/>
    <dgm:cxn modelId="{A1823D0F-CCD3-4174-A5C7-6AC16413F563}" type="presParOf" srcId="{4E51EBA1-EA85-4E03-BF18-49744ACB0DB0}" destId="{BD22E4C8-1BF6-4FFD-A367-4A763225E995}" srcOrd="0" destOrd="0" presId="urn:microsoft.com/office/officeart/2005/8/layout/cycle2"/>
    <dgm:cxn modelId="{16F8FA27-97DA-41CB-ABEA-4D3088D76E33}" type="presParOf" srcId="{F05FBAA0-1E3B-4E81-9941-C492C0410240}" destId="{BF2A2E0C-0024-4637-9D7F-E4955DC39565}" srcOrd="8" destOrd="0" presId="urn:microsoft.com/office/officeart/2005/8/layout/cycle2"/>
    <dgm:cxn modelId="{65338FFF-2707-48C4-831C-FA9D7A3237B9}" type="presParOf" srcId="{F05FBAA0-1E3B-4E81-9941-C492C0410240}" destId="{E8B40DE8-FD30-492E-9010-593C15404DA2}" srcOrd="9" destOrd="0" presId="urn:microsoft.com/office/officeart/2005/8/layout/cycle2"/>
    <dgm:cxn modelId="{57E8B597-4219-4D30-BCB7-DD07E14C7DE5}" type="presParOf" srcId="{E8B40DE8-FD30-492E-9010-593C15404DA2}" destId="{9D7F0D89-9749-4ADD-8BA6-7669C68C65FE}" srcOrd="0" destOrd="0" presId="urn:microsoft.com/office/officeart/2005/8/layout/cycle2"/>
    <dgm:cxn modelId="{ED3DC43A-EE51-4EAA-A6C9-1683AC5F7C39}" type="presParOf" srcId="{F05FBAA0-1E3B-4E81-9941-C492C0410240}" destId="{A3B1A965-D7AC-4127-BD9A-ECBAE48586CC}" srcOrd="10" destOrd="0" presId="urn:microsoft.com/office/officeart/2005/8/layout/cycle2"/>
    <dgm:cxn modelId="{372D2415-F984-43AC-BE4E-8893F9D4D112}" type="presParOf" srcId="{F05FBAA0-1E3B-4E81-9941-C492C0410240}" destId="{12599BF7-AD31-4B1E-A2E5-1902B87C7A15}" srcOrd="11" destOrd="0" presId="urn:microsoft.com/office/officeart/2005/8/layout/cycle2"/>
    <dgm:cxn modelId="{535DD571-C42E-4996-B4BA-1BCDDCF0006E}" type="presParOf" srcId="{12599BF7-AD31-4B1E-A2E5-1902B87C7A15}" destId="{63323B53-4CDC-4662-A94C-BED300441F9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521D3-95FD-439C-B4C4-977754D757A6}">
      <dsp:nvSpPr>
        <dsp:cNvPr id="0" name=""/>
        <dsp:cNvSpPr/>
      </dsp:nvSpPr>
      <dsp:spPr>
        <a:xfrm>
          <a:off x="2768896" y="713"/>
          <a:ext cx="1240378" cy="9631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Requirements</a:t>
          </a:r>
        </a:p>
      </dsp:txBody>
      <dsp:txXfrm>
        <a:off x="2950545" y="141757"/>
        <a:ext cx="877080" cy="681021"/>
      </dsp:txXfrm>
    </dsp:sp>
    <dsp:sp modelId="{95CD6536-8E53-47F5-AFAC-F7BFA3BDA74D}">
      <dsp:nvSpPr>
        <dsp:cNvPr id="0" name=""/>
        <dsp:cNvSpPr/>
      </dsp:nvSpPr>
      <dsp:spPr>
        <a:xfrm rot="1346067">
          <a:off x="4077175" y="687704"/>
          <a:ext cx="406261" cy="325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080865" y="734107"/>
        <a:ext cx="308746" cy="195029"/>
      </dsp:txXfrm>
    </dsp:sp>
    <dsp:sp modelId="{CF9B45EF-3E0F-451B-A452-B08F1CFEB2B5}">
      <dsp:nvSpPr>
        <dsp:cNvPr id="0" name=""/>
        <dsp:cNvSpPr/>
      </dsp:nvSpPr>
      <dsp:spPr>
        <a:xfrm>
          <a:off x="4572592" y="745412"/>
          <a:ext cx="1240378" cy="963109"/>
        </a:xfrm>
        <a:prstGeom prst="ellipse">
          <a:avLst/>
        </a:prstGeom>
        <a:solidFill>
          <a:schemeClr val="accent4">
            <a:hueOff val="3623554"/>
            <a:satOff val="-1606"/>
            <a:lumOff val="-3216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Analysis and Design</a:t>
          </a:r>
        </a:p>
      </dsp:txBody>
      <dsp:txXfrm>
        <a:off x="4754241" y="886456"/>
        <a:ext cx="877080" cy="681021"/>
      </dsp:txXfrm>
    </dsp:sp>
    <dsp:sp modelId="{75FCFEBE-987B-43F2-B915-7A4415B80BF8}">
      <dsp:nvSpPr>
        <dsp:cNvPr id="0" name=""/>
        <dsp:cNvSpPr/>
      </dsp:nvSpPr>
      <dsp:spPr>
        <a:xfrm rot="5400008">
          <a:off x="5064848" y="1780134"/>
          <a:ext cx="255862" cy="325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623554"/>
            <a:satOff val="-1606"/>
            <a:lumOff val="-3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5103228" y="1806765"/>
        <a:ext cx="179103" cy="195029"/>
      </dsp:txXfrm>
    </dsp:sp>
    <dsp:sp modelId="{FBB26087-BD7C-403E-883C-0F51A83D0856}">
      <dsp:nvSpPr>
        <dsp:cNvPr id="0" name=""/>
        <dsp:cNvSpPr/>
      </dsp:nvSpPr>
      <dsp:spPr>
        <a:xfrm>
          <a:off x="4579258" y="2191280"/>
          <a:ext cx="1227039" cy="963109"/>
        </a:xfrm>
        <a:prstGeom prst="ellipse">
          <a:avLst/>
        </a:prstGeom>
        <a:solidFill>
          <a:schemeClr val="accent4">
            <a:hueOff val="7247108"/>
            <a:satOff val="-3212"/>
            <a:lumOff val="-6431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Implement</a:t>
          </a:r>
          <a:endParaRPr lang="en-US" sz="1000" kern="1200"/>
        </a:p>
      </dsp:txBody>
      <dsp:txXfrm>
        <a:off x="4758954" y="2332324"/>
        <a:ext cx="867647" cy="681021"/>
      </dsp:txXfrm>
    </dsp:sp>
    <dsp:sp modelId="{B84B7212-CE98-42EE-9800-EEA9567DA512}">
      <dsp:nvSpPr>
        <dsp:cNvPr id="0" name=""/>
        <dsp:cNvSpPr/>
      </dsp:nvSpPr>
      <dsp:spPr>
        <a:xfrm rot="9525425">
          <a:off x="4104979" y="2855882"/>
          <a:ext cx="397668" cy="325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247108"/>
            <a:satOff val="-3212"/>
            <a:lumOff val="-6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4199181" y="2903226"/>
        <a:ext cx="300153" cy="195029"/>
      </dsp:txXfrm>
    </dsp:sp>
    <dsp:sp modelId="{77BCBDF0-6A9B-411B-8E73-232EC1B1EF6E}">
      <dsp:nvSpPr>
        <dsp:cNvPr id="0" name=""/>
        <dsp:cNvSpPr/>
      </dsp:nvSpPr>
      <dsp:spPr>
        <a:xfrm>
          <a:off x="2768896" y="2892441"/>
          <a:ext cx="1240378" cy="963109"/>
        </a:xfrm>
        <a:prstGeom prst="ellipse">
          <a:avLst/>
        </a:prstGeom>
        <a:solidFill>
          <a:schemeClr val="accent4">
            <a:hueOff val="10870662"/>
            <a:satOff val="-4819"/>
            <a:lumOff val="-9647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Testing</a:t>
          </a:r>
        </a:p>
      </dsp:txBody>
      <dsp:txXfrm>
        <a:off x="2950545" y="3033485"/>
        <a:ext cx="877080" cy="681021"/>
      </dsp:txXfrm>
    </dsp:sp>
    <dsp:sp modelId="{4E51EBA1-EA85-4E03-BF18-49744ACB0DB0}">
      <dsp:nvSpPr>
        <dsp:cNvPr id="0" name=""/>
        <dsp:cNvSpPr/>
      </dsp:nvSpPr>
      <dsp:spPr>
        <a:xfrm rot="12194967">
          <a:off x="2397458" y="2857375"/>
          <a:ext cx="334854" cy="325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870662"/>
            <a:satOff val="-4819"/>
            <a:lumOff val="-9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2491014" y="2941631"/>
        <a:ext cx="237339" cy="195029"/>
      </dsp:txXfrm>
    </dsp:sp>
    <dsp:sp modelId="{BF2A2E0C-0024-4637-9D7F-E4955DC39565}">
      <dsp:nvSpPr>
        <dsp:cNvPr id="0" name=""/>
        <dsp:cNvSpPr/>
      </dsp:nvSpPr>
      <dsp:spPr>
        <a:xfrm>
          <a:off x="1103080" y="2176768"/>
          <a:ext cx="1240378" cy="963109"/>
        </a:xfrm>
        <a:prstGeom prst="ellipse">
          <a:avLst/>
        </a:prstGeom>
        <a:solidFill>
          <a:schemeClr val="accent4">
            <a:hueOff val="14494216"/>
            <a:satOff val="-6425"/>
            <a:lumOff val="-12862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Evaluation</a:t>
          </a:r>
        </a:p>
      </dsp:txBody>
      <dsp:txXfrm>
        <a:off x="1284729" y="2317812"/>
        <a:ext cx="877080" cy="681021"/>
      </dsp:txXfrm>
    </dsp:sp>
    <dsp:sp modelId="{E8B40DE8-FD30-492E-9010-593C15404DA2}">
      <dsp:nvSpPr>
        <dsp:cNvPr id="0" name=""/>
        <dsp:cNvSpPr/>
      </dsp:nvSpPr>
      <dsp:spPr>
        <a:xfrm rot="16200005">
          <a:off x="1595342" y="1780109"/>
          <a:ext cx="255858" cy="325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4494216"/>
            <a:satOff val="-6425"/>
            <a:lumOff val="-128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633720" y="1883497"/>
        <a:ext cx="179101" cy="195029"/>
      </dsp:txXfrm>
    </dsp:sp>
    <dsp:sp modelId="{A3B1A965-D7AC-4127-BD9A-ECBAE48586CC}">
      <dsp:nvSpPr>
        <dsp:cNvPr id="0" name=""/>
        <dsp:cNvSpPr/>
      </dsp:nvSpPr>
      <dsp:spPr>
        <a:xfrm>
          <a:off x="1103082" y="730907"/>
          <a:ext cx="1240378" cy="963109"/>
        </a:xfrm>
        <a:prstGeom prst="ellipse">
          <a:avLst/>
        </a:prstGeom>
        <a:solidFill>
          <a:schemeClr val="accent4">
            <a:hueOff val="18117770"/>
            <a:satOff val="-8031"/>
            <a:lumOff val="-16078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Planning</a:t>
          </a:r>
        </a:p>
      </dsp:txBody>
      <dsp:txXfrm>
        <a:off x="1284731" y="871951"/>
        <a:ext cx="877080" cy="681021"/>
      </dsp:txXfrm>
    </dsp:sp>
    <dsp:sp modelId="{12599BF7-AD31-4B1E-A2E5-1902B87C7A15}">
      <dsp:nvSpPr>
        <dsp:cNvPr id="0" name=""/>
        <dsp:cNvSpPr/>
      </dsp:nvSpPr>
      <dsp:spPr>
        <a:xfrm rot="20179811">
          <a:off x="2377935" y="688691"/>
          <a:ext cx="338916" cy="325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8117770"/>
            <a:satOff val="-8031"/>
            <a:lumOff val="-16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382037" y="773275"/>
        <a:ext cx="241401" cy="195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ai.lids.mit.edu/wp-content/uploads/2018/02/featurehub-smith-1.pdf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hci.stanford.edu/publications/2015/Flock/flock_paper.pdf" TargetMode="Externa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bb44a885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bb44a885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994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b752691ac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b752691ac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 tree example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b752691ac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b752691ac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 tree example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8222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adbcea9b6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adbcea9b6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302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adbcea9b6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adbcea9b6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026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adbcea9b6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adbcea9b6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adbcea9b6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adbcea9b6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789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adbcea9b6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adbcea9b6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0706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a9b272625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a9b272625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c747389ba1_0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c747389ba1_0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bb44a885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bb44a885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c747389ba1_0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c747389ba1_0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813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bb44a885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bb44a885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313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c747389ba1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c747389ba1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327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c747389ba1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c747389ba1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5799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c747389ba1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c747389ba1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765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c747389ba1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c747389ba1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3996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bb44a885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bb44a885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861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c2299359f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c2299359f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a9b272625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a9b272625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b42e593c5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b42e593c5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Including domain experts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bb44a885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bb44a885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03449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b42e593c5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b42e593c5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https://dai.lids.mit.edu/wp-content/uploads/2018/02/featurehub-smith-1.pdf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https://hci.stanford.edu/publications/2015/Flock/flock_paper.pdf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c2ca889d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c2ca889d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c2ca889d9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c2ca889d9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c2ca889d9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c2ca889d9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c2ca889d9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c2ca889d9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c2ca889d9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c2ca889d9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c2ca889d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c2ca889d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a9b272625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a9b272625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8131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a9b272625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a9b272625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7732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a9b272625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a9b272625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Examples of explanations with/without interpretable data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287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611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a9b272625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a9b272625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Examples of explanations with/without interpretable data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80371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a9b272625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a9b272625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Examples of explanations with/without interpretable data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4337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c747389ba1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c747389ba1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c31c00bf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c31c00bf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c31c00bf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c31c00bf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1767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c31c00bf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c31c00bf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2294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c747389ba1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1c747389ba1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a9b272625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1a9b272625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a5eb2b2bd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a5eb2b2bd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a5eb2b2bd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a5eb2b2bd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872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a5eb2b2bd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a5eb2b2bd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a5eb2b2bd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a5eb2b2bd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c747389ba1_0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c747389ba1_0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11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569214"/>
            <a:ext cx="7063740" cy="3031236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3600450"/>
            <a:ext cx="7063740" cy="1268730"/>
          </a:xfrm>
        </p:spPr>
        <p:txBody>
          <a:bodyPr>
            <a:normAutofit/>
          </a:bodyPr>
          <a:lstStyle>
            <a:lvl1pPr marL="0" indent="0" algn="l">
              <a:buNone/>
              <a:defRPr sz="1650" baseline="0">
                <a:solidFill>
                  <a:schemeClr val="tx1">
                    <a:lumMod val="75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1593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28075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285750"/>
            <a:ext cx="1857375" cy="4423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85750"/>
            <a:ext cx="5800725" cy="4423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723790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225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40795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569214"/>
            <a:ext cx="7063740" cy="3031236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3600450"/>
            <a:ext cx="7063740" cy="1268730"/>
          </a:xfrm>
        </p:spPr>
        <p:txBody>
          <a:bodyPr anchor="t"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105778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371600"/>
            <a:ext cx="3360420" cy="326350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371600"/>
            <a:ext cx="3360420" cy="326350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601484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285241"/>
            <a:ext cx="3360420" cy="54864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1880662"/>
            <a:ext cx="3360420" cy="274848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285241"/>
            <a:ext cx="3360420" cy="54864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5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5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1880662"/>
            <a:ext cx="3360420" cy="274848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67825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2988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895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400300" cy="1200148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514350"/>
            <a:ext cx="4559300" cy="41148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74801"/>
            <a:ext cx="2400300" cy="28575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sz="9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00512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29050"/>
            <a:ext cx="8469630" cy="13144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43350"/>
            <a:ext cx="7486650" cy="685800"/>
          </a:xfrm>
        </p:spPr>
        <p:txBody>
          <a:bodyPr anchor="b">
            <a:normAutofit/>
          </a:bodyPr>
          <a:lstStyle>
            <a:lvl1pPr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3846692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581442"/>
            <a:ext cx="7486650" cy="447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75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23825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69630" y="0"/>
            <a:ext cx="6858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274320"/>
            <a:ext cx="7269480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371600"/>
            <a:ext cx="644652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098157" y="748903"/>
            <a:ext cx="14287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469506" y="3034903"/>
            <a:ext cx="2686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630" y="4629150"/>
            <a:ext cx="685800" cy="44529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27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501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1350" kern="1200" spc="8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oi.org/10.1109/TVCG.2021.3114864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339287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2675133.2675214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Interpretability in Data-Centric ML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Alexandra (Ola) </a:t>
            </a:r>
            <a:r>
              <a:rPr lang="en-US" err="1"/>
              <a:t>Zytek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to Data-Centric AI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IAP 2023</a:t>
            </a: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4852" y="3971051"/>
            <a:ext cx="1943101" cy="10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1450" y="4095551"/>
            <a:ext cx="759523" cy="8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7387600" y="4539350"/>
            <a:ext cx="1300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DATA TO AI</a:t>
            </a:r>
            <a:endParaRPr sz="1500" b="1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need interpretable ML…</a:t>
            </a:r>
          </a:p>
        </p:txBody>
      </p:sp>
      <p:sp>
        <p:nvSpPr>
          <p:cNvPr id="230" name="Google Shape;230;p35"/>
          <p:cNvSpPr txBox="1">
            <a:spLocks noGrp="1"/>
          </p:cNvSpPr>
          <p:nvPr>
            <p:ph type="body" idx="1"/>
          </p:nvPr>
        </p:nvSpPr>
        <p:spPr>
          <a:xfrm>
            <a:off x="311698" y="1152475"/>
            <a:ext cx="772683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/>
              <a:t>When the problem formulation is </a:t>
            </a:r>
            <a:r>
              <a:rPr lang="en-US" sz="2400" b="1"/>
              <a:t>incomplete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/>
              <a:t>When there is associated </a:t>
            </a:r>
            <a:r>
              <a:rPr lang="en-US" sz="2400" b="1"/>
              <a:t>risk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/>
              <a:t>When </a:t>
            </a:r>
            <a:r>
              <a:rPr lang="en-US" sz="2400" b="1"/>
              <a:t>humans are involved </a:t>
            </a:r>
            <a:r>
              <a:rPr lang="en-US" sz="2400"/>
              <a:t>in decision-making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23092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946404" y="1446530"/>
            <a:ext cx="7063740" cy="12687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2"/>
                </a:solidFill>
              </a:rPr>
              <a:t>Introduction to interpretable ML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accent5"/>
                </a:solidFill>
              </a:rPr>
              <a:t>Why do we care about interpretable features?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bg2"/>
                </a:solidFill>
              </a:rPr>
              <a:t>What</a:t>
            </a:r>
            <a:r>
              <a:rPr lang="en-US" sz="2400">
                <a:solidFill>
                  <a:schemeClr val="bg2"/>
                </a:solidFill>
              </a:rPr>
              <a:t> are interpretable features </a:t>
            </a:r>
            <a:r>
              <a:rPr lang="en-US" sz="2400" b="1" i="1">
                <a:solidFill>
                  <a:schemeClr val="bg2"/>
                </a:solidFill>
              </a:rPr>
              <a:t>really</a:t>
            </a:r>
            <a:r>
              <a:rPr lang="en-US" sz="2400">
                <a:solidFill>
                  <a:schemeClr val="bg2"/>
                </a:solidFill>
              </a:rPr>
              <a:t>?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bg2"/>
                </a:solidFill>
              </a:rPr>
              <a:t>How</a:t>
            </a:r>
            <a:r>
              <a:rPr lang="en-US" sz="2400">
                <a:solidFill>
                  <a:schemeClr val="bg2"/>
                </a:solidFill>
              </a:rPr>
              <a:t> do we get interpretable features?</a:t>
            </a:r>
          </a:p>
        </p:txBody>
      </p:sp>
    </p:spTree>
    <p:extLst>
      <p:ext uri="{BB962C8B-B14F-4D97-AF65-F5344CB8AC3E}">
        <p14:creationId xmlns:p14="http://schemas.microsoft.com/office/powerpoint/2010/main" val="3879527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DE6E14-1220-A4A9-3AD3-271C652BBD98}"/>
              </a:ext>
            </a:extLst>
          </p:cNvPr>
          <p:cNvSpPr/>
          <p:nvPr/>
        </p:nvSpPr>
        <p:spPr>
          <a:xfrm>
            <a:off x="774702" y="1594326"/>
            <a:ext cx="2262290" cy="59381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Location:</a:t>
            </a:r>
          </a:p>
          <a:p>
            <a:pPr algn="ctr"/>
            <a:r>
              <a:rPr lang="en-US"/>
              <a:t>South San Francisco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07A67F-858D-005B-306F-AEABD2A9E24B}"/>
              </a:ext>
            </a:extLst>
          </p:cNvPr>
          <p:cNvSpPr/>
          <p:nvPr/>
        </p:nvSpPr>
        <p:spPr>
          <a:xfrm>
            <a:off x="765388" y="2258918"/>
            <a:ext cx="2262290" cy="61213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Population:</a:t>
            </a:r>
          </a:p>
          <a:p>
            <a:pPr algn="ctr"/>
            <a:r>
              <a:rPr lang="en-US"/>
              <a:t>1,703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F3D8FD-609B-C9C6-EEC9-5C741B7397D2}"/>
              </a:ext>
            </a:extLst>
          </p:cNvPr>
          <p:cNvSpPr/>
          <p:nvPr/>
        </p:nvSpPr>
        <p:spPr>
          <a:xfrm>
            <a:off x="765387" y="2941825"/>
            <a:ext cx="2262290" cy="64854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Median Income:</a:t>
            </a:r>
          </a:p>
          <a:p>
            <a:pPr algn="ctr"/>
            <a:r>
              <a:rPr lang="en-US"/>
              <a:t>$34,231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66015A-195D-71B2-B596-AABB1D1F4BE5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036992" y="1891234"/>
            <a:ext cx="760306" cy="5963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87E670-6CA1-382A-09A7-FEA5C766EE6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027678" y="2564984"/>
            <a:ext cx="778933" cy="2411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A1DE9D2-9B5B-78D1-DBE9-209416138AC8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027677" y="3466845"/>
            <a:ext cx="760306" cy="5354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A60D71D-71CE-D91B-86D4-A1A3FE68DAA2}"/>
              </a:ext>
            </a:extLst>
          </p:cNvPr>
          <p:cNvSpPr/>
          <p:nvPr/>
        </p:nvSpPr>
        <p:spPr>
          <a:xfrm>
            <a:off x="3806613" y="2352889"/>
            <a:ext cx="1530774" cy="12505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?</a:t>
            </a:r>
          </a:p>
        </p:txBody>
      </p:sp>
      <p:pic>
        <p:nvPicPr>
          <p:cNvPr id="22" name="Google Shape;119;p21">
            <a:extLst>
              <a:ext uri="{FF2B5EF4-FFF2-40B4-BE49-F238E27FC236}">
                <a16:creationId xmlns:a16="http://schemas.microsoft.com/office/drawing/2014/main" id="{D63EB82C-58B7-1C1B-31FE-AA85C049B58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6966" y="1672868"/>
            <a:ext cx="630067" cy="6300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30F4B1B-1663-4282-8CF4-EA6671EEEBB9}"/>
              </a:ext>
            </a:extLst>
          </p:cNvPr>
          <p:cNvSpPr/>
          <p:nvPr/>
        </p:nvSpPr>
        <p:spPr>
          <a:xfrm>
            <a:off x="5991013" y="2632710"/>
            <a:ext cx="2299548" cy="69087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Median House Price:</a:t>
            </a:r>
          </a:p>
          <a:p>
            <a:pPr algn="ctr"/>
            <a:r>
              <a:rPr lang="en-US"/>
              <a:t>$321,000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118E2D1-F71A-6F55-D3D9-4F9C998982C6}"/>
              </a:ext>
            </a:extLst>
          </p:cNvPr>
          <p:cNvCxnSpPr>
            <a:cxnSpLocks/>
            <a:stCxn id="20" idx="3"/>
            <a:endCxn id="23" idx="1"/>
          </p:cNvCxnSpPr>
          <p:nvPr/>
        </p:nvCxnSpPr>
        <p:spPr>
          <a:xfrm flipV="1">
            <a:off x="5337387" y="2978150"/>
            <a:ext cx="653626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9834DF-FB65-4D31-149D-205B0EBD216A}"/>
              </a:ext>
            </a:extLst>
          </p:cNvPr>
          <p:cNvSpPr/>
          <p:nvPr/>
        </p:nvSpPr>
        <p:spPr>
          <a:xfrm>
            <a:off x="765387" y="3721220"/>
            <a:ext cx="2262290" cy="56218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1FA06A-2C39-8BA4-318C-532CE56170BE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3027677" y="3101418"/>
            <a:ext cx="760306" cy="1646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092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9D19086-51CF-9E71-A763-4C1AB513472A}"/>
              </a:ext>
            </a:extLst>
          </p:cNvPr>
          <p:cNvGrpSpPr/>
          <p:nvPr/>
        </p:nvGrpSpPr>
        <p:grpSpPr>
          <a:xfrm>
            <a:off x="152400" y="861213"/>
            <a:ext cx="8260080" cy="3135054"/>
            <a:chOff x="152400" y="861213"/>
            <a:chExt cx="8839200" cy="3421066"/>
          </a:xfrm>
        </p:grpSpPr>
        <p:pic>
          <p:nvPicPr>
            <p:cNvPr id="191" name="Google Shape;191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861213"/>
              <a:ext cx="8839200" cy="34210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31"/>
            <p:cNvSpPr/>
            <p:nvPr/>
          </p:nvSpPr>
          <p:spPr>
            <a:xfrm>
              <a:off x="4132700" y="1055525"/>
              <a:ext cx="912300" cy="393600"/>
            </a:xfrm>
            <a:prstGeom prst="rect">
              <a:avLst/>
            </a:prstGeom>
            <a:solidFill>
              <a:srgbClr val="E9DFE3">
                <a:alpha val="20000"/>
              </a:srgbClr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93" name="Google Shape;193;p31"/>
            <p:cNvSpPr/>
            <p:nvPr/>
          </p:nvSpPr>
          <p:spPr>
            <a:xfrm>
              <a:off x="1896725" y="1753275"/>
              <a:ext cx="1001400" cy="340200"/>
            </a:xfrm>
            <a:prstGeom prst="rect">
              <a:avLst/>
            </a:prstGeom>
            <a:solidFill>
              <a:srgbClr val="E9DFE3">
                <a:alpha val="20000"/>
              </a:srgbClr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94" name="Google Shape;194;p31"/>
            <p:cNvSpPr/>
            <p:nvPr/>
          </p:nvSpPr>
          <p:spPr>
            <a:xfrm>
              <a:off x="3024150" y="2401650"/>
              <a:ext cx="965400" cy="340200"/>
            </a:xfrm>
            <a:prstGeom prst="rect">
              <a:avLst/>
            </a:prstGeom>
            <a:solidFill>
              <a:srgbClr val="E9DFE3">
                <a:alpha val="20000"/>
              </a:srgbClr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95" name="Google Shape;195;p31"/>
            <p:cNvSpPr/>
            <p:nvPr/>
          </p:nvSpPr>
          <p:spPr>
            <a:xfrm>
              <a:off x="2451975" y="3054975"/>
              <a:ext cx="965400" cy="340200"/>
            </a:xfrm>
            <a:prstGeom prst="rect">
              <a:avLst/>
            </a:prstGeom>
            <a:solidFill>
              <a:srgbClr val="E9DFE3">
                <a:alpha val="20000"/>
              </a:srgbClr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116" y="997400"/>
            <a:ext cx="6972786" cy="2760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726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DDCDE989-8751-09F9-B6BC-8C076B135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08" y="806954"/>
            <a:ext cx="6315469" cy="35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04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90D788C-3A4C-4948-0A34-67416DEEB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26" y="806954"/>
            <a:ext cx="6041148" cy="35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77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/>
        </p:nvSpPr>
        <p:spPr>
          <a:xfrm>
            <a:off x="978325" y="374188"/>
            <a:ext cx="8614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9475" y="1122061"/>
            <a:ext cx="1371601" cy="137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/>
          <p:nvPr/>
        </p:nvSpPr>
        <p:spPr>
          <a:xfrm>
            <a:off x="5855875" y="965463"/>
            <a:ext cx="1651800" cy="842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Gill Sans"/>
                <a:ea typeface="Gill Sans"/>
                <a:cs typeface="Gill Sans"/>
                <a:sym typeface="Gill Sans"/>
              </a:rPr>
              <a:t>Screen In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" name="Google Shape;150;p26"/>
          <p:cNvSpPr/>
          <p:nvPr/>
        </p:nvSpPr>
        <p:spPr>
          <a:xfrm>
            <a:off x="5855875" y="2145513"/>
            <a:ext cx="1651800" cy="842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Gill Sans"/>
                <a:ea typeface="Gill Sans"/>
                <a:cs typeface="Gill Sans"/>
                <a:sym typeface="Gill Sans"/>
              </a:rPr>
              <a:t>Screen Out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825" y="1122063"/>
            <a:ext cx="1371600" cy="137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26"/>
          <p:cNvCxnSpPr/>
          <p:nvPr/>
        </p:nvCxnSpPr>
        <p:spPr>
          <a:xfrm rot="10800000" flipH="1">
            <a:off x="2420200" y="1969238"/>
            <a:ext cx="676800" cy="18300"/>
          </a:xfrm>
          <a:prstGeom prst="straightConnector1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3" name="Google Shape;153;p26"/>
          <p:cNvCxnSpPr/>
          <p:nvPr/>
        </p:nvCxnSpPr>
        <p:spPr>
          <a:xfrm rot="10800000" flipH="1">
            <a:off x="4941675" y="1430138"/>
            <a:ext cx="723600" cy="539100"/>
          </a:xfrm>
          <a:prstGeom prst="straightConnector1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4" name="Google Shape;154;p26"/>
          <p:cNvCxnSpPr/>
          <p:nvPr/>
        </p:nvCxnSpPr>
        <p:spPr>
          <a:xfrm>
            <a:off x="4941675" y="2032463"/>
            <a:ext cx="723600" cy="539100"/>
          </a:xfrm>
          <a:prstGeom prst="straightConnector1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Google Shape;125;p22">
            <a:extLst>
              <a:ext uri="{FF2B5EF4-FFF2-40B4-BE49-F238E27FC236}">
                <a16:creationId xmlns:a16="http://schemas.microsoft.com/office/drawing/2014/main" id="{9B9F825C-EE02-9CD6-10A6-9E1178F9B1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/>
              <a:t>Case Study: Child Welfare</a:t>
            </a:r>
            <a:endParaRPr sz="3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9E42DD-AEE6-C1F6-FF76-878759784C08}"/>
              </a:ext>
            </a:extLst>
          </p:cNvPr>
          <p:cNvSpPr txBox="1"/>
          <p:nvPr/>
        </p:nvSpPr>
        <p:spPr>
          <a:xfrm>
            <a:off x="0" y="4769312"/>
            <a:ext cx="85206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err="1">
                <a:effectLst/>
              </a:rPr>
              <a:t>Zytek</a:t>
            </a:r>
            <a:r>
              <a:rPr lang="en-US" sz="900">
                <a:effectLst/>
              </a:rPr>
              <a:t>, A., Liu, D., </a:t>
            </a:r>
            <a:r>
              <a:rPr lang="en-US" sz="900" err="1">
                <a:effectLst/>
              </a:rPr>
              <a:t>Vaithianathan</a:t>
            </a:r>
            <a:r>
              <a:rPr lang="en-US" sz="900">
                <a:effectLst/>
              </a:rPr>
              <a:t>, R., &amp; </a:t>
            </a:r>
            <a:r>
              <a:rPr lang="en-US" sz="900" err="1">
                <a:effectLst/>
              </a:rPr>
              <a:t>Veeramachaneni</a:t>
            </a:r>
            <a:r>
              <a:rPr lang="en-US" sz="900">
                <a:effectLst/>
              </a:rPr>
              <a:t>, K. (2021). Sibyl: Understanding and Addressing the Usability Challenges of Machine Learning In High-Stakes Decision Making. </a:t>
            </a:r>
            <a:r>
              <a:rPr lang="en-US" sz="900" i="1">
                <a:effectLst/>
              </a:rPr>
              <a:t>IEEE Transactions on Visualization and Computer Graphics</a:t>
            </a:r>
            <a:r>
              <a:rPr lang="en-US" sz="900">
                <a:effectLst/>
              </a:rPr>
              <a:t>, 1–1. </a:t>
            </a:r>
            <a:r>
              <a:rPr lang="en-US" sz="900">
                <a:effectLst/>
                <a:hlinkClick r:id="rId5"/>
              </a:rPr>
              <a:t>https://doi.org/10.1109/TVCG.2021.3114864</a:t>
            </a:r>
            <a:endParaRPr lang="en-US" sz="900">
              <a:effectLst/>
            </a:endParaRPr>
          </a:p>
          <a:p>
            <a:endParaRPr lang="en-US" sz="900">
              <a:effectLst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/>
        </p:nvSpPr>
        <p:spPr>
          <a:xfrm>
            <a:off x="978325" y="374188"/>
            <a:ext cx="8614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9475" y="1122061"/>
            <a:ext cx="1371601" cy="137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/>
          <p:nvPr/>
        </p:nvSpPr>
        <p:spPr>
          <a:xfrm>
            <a:off x="5855875" y="965463"/>
            <a:ext cx="1651800" cy="842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Gill Sans"/>
                <a:ea typeface="Gill Sans"/>
                <a:cs typeface="Gill Sans"/>
                <a:sym typeface="Gill Sans"/>
              </a:rPr>
              <a:t>Screen In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" name="Google Shape;150;p26"/>
          <p:cNvSpPr/>
          <p:nvPr/>
        </p:nvSpPr>
        <p:spPr>
          <a:xfrm>
            <a:off x="5855875" y="2145513"/>
            <a:ext cx="1651800" cy="842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Gill Sans"/>
                <a:ea typeface="Gill Sans"/>
                <a:cs typeface="Gill Sans"/>
                <a:sym typeface="Gill Sans"/>
              </a:rPr>
              <a:t>Screen Out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825" y="1122063"/>
            <a:ext cx="1371600" cy="137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26"/>
          <p:cNvCxnSpPr/>
          <p:nvPr/>
        </p:nvCxnSpPr>
        <p:spPr>
          <a:xfrm rot="10800000" flipH="1">
            <a:off x="2420200" y="1969238"/>
            <a:ext cx="676800" cy="18300"/>
          </a:xfrm>
          <a:prstGeom prst="straightConnector1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3" name="Google Shape;153;p26"/>
          <p:cNvCxnSpPr/>
          <p:nvPr/>
        </p:nvCxnSpPr>
        <p:spPr>
          <a:xfrm rot="10800000" flipH="1">
            <a:off x="4941675" y="1430138"/>
            <a:ext cx="723600" cy="539100"/>
          </a:xfrm>
          <a:prstGeom prst="straightConnector1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4" name="Google Shape;154;p26"/>
          <p:cNvCxnSpPr/>
          <p:nvPr/>
        </p:nvCxnSpPr>
        <p:spPr>
          <a:xfrm>
            <a:off x="4941675" y="2032463"/>
            <a:ext cx="723600" cy="539100"/>
          </a:xfrm>
          <a:prstGeom prst="straightConnector1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" name="Google Shape;155;p26"/>
          <p:cNvCxnSpPr/>
          <p:nvPr/>
        </p:nvCxnSpPr>
        <p:spPr>
          <a:xfrm rot="10800000">
            <a:off x="4065275" y="2599387"/>
            <a:ext cx="0" cy="391500"/>
          </a:xfrm>
          <a:prstGeom prst="straightConnector1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6" name="Google Shape;156;p26"/>
          <p:cNvSpPr txBox="1"/>
          <p:nvPr/>
        </p:nvSpPr>
        <p:spPr>
          <a:xfrm>
            <a:off x="3661025" y="2939388"/>
            <a:ext cx="808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Gill Sans"/>
                <a:ea typeface="Gill Sans"/>
                <a:cs typeface="Gill Sans"/>
                <a:sym typeface="Gill Sans"/>
              </a:rPr>
              <a:t>1- 20</a:t>
            </a:r>
            <a:endParaRPr sz="19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8225" y="3343780"/>
            <a:ext cx="554100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5;p22">
            <a:extLst>
              <a:ext uri="{FF2B5EF4-FFF2-40B4-BE49-F238E27FC236}">
                <a16:creationId xmlns:a16="http://schemas.microsoft.com/office/drawing/2014/main" id="{9B9F825C-EE02-9CD6-10A6-9E1178F9B1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/>
              <a:t>Case Study: Child Welfare</a:t>
            </a:r>
            <a:endParaRPr sz="3000"/>
          </a:p>
        </p:txBody>
      </p:sp>
      <p:pic>
        <p:nvPicPr>
          <p:cNvPr id="4" name="Graphic 3" descr="Statistics with solid fill">
            <a:extLst>
              <a:ext uri="{FF2B5EF4-FFF2-40B4-BE49-F238E27FC236}">
                <a16:creationId xmlns:a16="http://schemas.microsoft.com/office/drawing/2014/main" id="{24B48BEC-B565-8D3F-EA53-9E0BD22498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8225" y="3897880"/>
            <a:ext cx="554100" cy="5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1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9C196B-5852-9457-D1CB-84CB9876B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41" y="1064422"/>
            <a:ext cx="7487229" cy="2606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617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972593-EDE8-971D-BDDE-6AF97D22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1" y="408441"/>
            <a:ext cx="68389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A45AB23-AD35-3456-1D24-BED1F59B0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 bwMode="auto">
          <a:xfrm>
            <a:off x="116114" y="1722844"/>
            <a:ext cx="8265886" cy="47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B5C59CF-C2CB-5300-97F8-A90573B7F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1" y="3602429"/>
            <a:ext cx="7932057" cy="72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578C2-DC13-FA61-78DE-6C1339EFFC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430" b="15339"/>
          <a:stretch/>
        </p:blipFill>
        <p:spPr>
          <a:xfrm>
            <a:off x="289587" y="2949638"/>
            <a:ext cx="7783011" cy="2104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97AA86-EA9F-86CC-493C-C8DE50A03C88}"/>
              </a:ext>
            </a:extLst>
          </p:cNvPr>
          <p:cNvSpPr/>
          <p:nvPr/>
        </p:nvSpPr>
        <p:spPr>
          <a:xfrm>
            <a:off x="1378857" y="667657"/>
            <a:ext cx="2939143" cy="26125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  <a:alpha val="28000"/>
                </a:schemeClr>
              </a:gs>
              <a:gs pos="48000">
                <a:schemeClr val="accent4">
                  <a:lumMod val="97000"/>
                  <a:lumOff val="3000"/>
                  <a:alpha val="28000"/>
                </a:schemeClr>
              </a:gs>
              <a:gs pos="100000">
                <a:schemeClr val="accent4">
                  <a:lumMod val="60000"/>
                  <a:lumOff val="40000"/>
                  <a:alpha val="2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29D58-2DBE-F4DE-7C7B-D2F532346B4B}"/>
              </a:ext>
            </a:extLst>
          </p:cNvPr>
          <p:cNvSpPr/>
          <p:nvPr/>
        </p:nvSpPr>
        <p:spPr>
          <a:xfrm>
            <a:off x="3505201" y="1722844"/>
            <a:ext cx="3011714" cy="26125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  <a:alpha val="28000"/>
                </a:schemeClr>
              </a:gs>
              <a:gs pos="48000">
                <a:schemeClr val="accent4">
                  <a:lumMod val="97000"/>
                  <a:lumOff val="3000"/>
                  <a:alpha val="28000"/>
                </a:schemeClr>
              </a:gs>
              <a:gs pos="100000">
                <a:schemeClr val="accent4">
                  <a:lumMod val="60000"/>
                  <a:lumOff val="40000"/>
                  <a:alpha val="2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3F26F1-C286-9E98-5E67-1FABBF13322A}"/>
              </a:ext>
            </a:extLst>
          </p:cNvPr>
          <p:cNvSpPr/>
          <p:nvPr/>
        </p:nvSpPr>
        <p:spPr>
          <a:xfrm>
            <a:off x="3856198" y="2949638"/>
            <a:ext cx="2467429" cy="26125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  <a:alpha val="28000"/>
                </a:schemeClr>
              </a:gs>
              <a:gs pos="48000">
                <a:schemeClr val="accent4">
                  <a:lumMod val="97000"/>
                  <a:lumOff val="3000"/>
                  <a:alpha val="28000"/>
                </a:schemeClr>
              </a:gs>
              <a:gs pos="100000">
                <a:schemeClr val="accent4">
                  <a:lumMod val="60000"/>
                  <a:lumOff val="40000"/>
                  <a:alpha val="2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2A4E62-67EE-5E6E-DA82-5380AF77B899}"/>
              </a:ext>
            </a:extLst>
          </p:cNvPr>
          <p:cNvSpPr/>
          <p:nvPr/>
        </p:nvSpPr>
        <p:spPr>
          <a:xfrm>
            <a:off x="7558315" y="3602429"/>
            <a:ext cx="725714" cy="26125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  <a:alpha val="28000"/>
                </a:schemeClr>
              </a:gs>
              <a:gs pos="48000">
                <a:schemeClr val="accent4">
                  <a:lumMod val="97000"/>
                  <a:lumOff val="3000"/>
                  <a:alpha val="28000"/>
                </a:schemeClr>
              </a:gs>
              <a:gs pos="100000">
                <a:schemeClr val="accent4">
                  <a:lumMod val="60000"/>
                  <a:lumOff val="40000"/>
                  <a:alpha val="2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FCFE59-FC39-E720-8231-6D0CC8968E38}"/>
              </a:ext>
            </a:extLst>
          </p:cNvPr>
          <p:cNvSpPr/>
          <p:nvPr/>
        </p:nvSpPr>
        <p:spPr>
          <a:xfrm>
            <a:off x="267153" y="3836041"/>
            <a:ext cx="1111704" cy="26125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  <a:alpha val="28000"/>
                </a:schemeClr>
              </a:gs>
              <a:gs pos="48000">
                <a:schemeClr val="accent4">
                  <a:lumMod val="97000"/>
                  <a:lumOff val="3000"/>
                  <a:alpha val="28000"/>
                </a:schemeClr>
              </a:gs>
              <a:gs pos="100000">
                <a:schemeClr val="accent4">
                  <a:lumMod val="60000"/>
                  <a:lumOff val="40000"/>
                  <a:alpha val="2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0E43C2-2FBA-CD95-F0BF-C49511FBD2EF}"/>
              </a:ext>
            </a:extLst>
          </p:cNvPr>
          <p:cNvSpPr/>
          <p:nvPr/>
        </p:nvSpPr>
        <p:spPr>
          <a:xfrm>
            <a:off x="4773839" y="3836040"/>
            <a:ext cx="2367190" cy="26125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  <a:alpha val="28000"/>
                </a:schemeClr>
              </a:gs>
              <a:gs pos="48000">
                <a:schemeClr val="accent4">
                  <a:lumMod val="97000"/>
                  <a:lumOff val="3000"/>
                  <a:alpha val="28000"/>
                </a:schemeClr>
              </a:gs>
              <a:gs pos="100000">
                <a:schemeClr val="accent4">
                  <a:lumMod val="60000"/>
                  <a:lumOff val="40000"/>
                  <a:alpha val="2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49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3CE20-7D9E-0DE5-C813-66A95342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Problem: Confusing Features</a:t>
            </a:r>
          </a:p>
        </p:txBody>
      </p:sp>
      <p:pic>
        <p:nvPicPr>
          <p:cNvPr id="4" name="Google Shape;164;p27">
            <a:extLst>
              <a:ext uri="{FF2B5EF4-FFF2-40B4-BE49-F238E27FC236}">
                <a16:creationId xmlns:a16="http://schemas.microsoft.com/office/drawing/2014/main" id="{B4ECF043-B1EE-83D2-8FE4-68E1551B551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7020" b="7046"/>
          <a:stretch/>
        </p:blipFill>
        <p:spPr>
          <a:xfrm>
            <a:off x="311700" y="1790601"/>
            <a:ext cx="7815492" cy="1149026"/>
          </a:xfrm>
          <a:prstGeom prst="rect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796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3CE20-7D9E-0DE5-C813-66A95342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Problem: Confusing Language</a:t>
            </a:r>
          </a:p>
        </p:txBody>
      </p:sp>
      <p:sp>
        <p:nvSpPr>
          <p:cNvPr id="3" name="Google Shape;165;p27">
            <a:extLst>
              <a:ext uri="{FF2B5EF4-FFF2-40B4-BE49-F238E27FC236}">
                <a16:creationId xmlns:a16="http://schemas.microsoft.com/office/drawing/2014/main" id="{9720FA3A-EC77-9E89-120B-9D7F7B2D195B}"/>
              </a:ext>
            </a:extLst>
          </p:cNvPr>
          <p:cNvSpPr txBox="1"/>
          <p:nvPr/>
        </p:nvSpPr>
        <p:spPr>
          <a:xfrm>
            <a:off x="389072" y="1225835"/>
            <a:ext cx="7635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“The ‘true’ and ‘false’ is hard to interpret... Would rather have a positive statement (e.g., no perpetrator named)” –</a:t>
            </a:r>
            <a:r>
              <a:rPr lang="en-US"/>
              <a:t>Child Welfare Screener</a:t>
            </a:r>
            <a:endParaRPr lang="en-US" i="1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621760-BE38-A3FF-D8C2-47608CE13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9618" y="3567588"/>
            <a:ext cx="4077855" cy="10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10A1167D-AB5E-A570-2459-EBDCFCC54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00" y="3606551"/>
            <a:ext cx="4445075" cy="9277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85BCB817-6C92-C357-133B-12F2A85C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757" y="2172578"/>
            <a:ext cx="4367759" cy="11533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56DDE7-1A1A-B617-E25F-2A5024092984}"/>
              </a:ext>
            </a:extLst>
          </p:cNvPr>
          <p:cNvCxnSpPr>
            <a:stCxn id="2053" idx="2"/>
            <a:endCxn id="2051" idx="0"/>
          </p:cNvCxnSpPr>
          <p:nvPr/>
        </p:nvCxnSpPr>
        <p:spPr>
          <a:xfrm>
            <a:off x="4146637" y="3325939"/>
            <a:ext cx="1" cy="280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438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3CE20-7D9E-0DE5-C813-66A95342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Problem: Irrelevant Features</a:t>
            </a:r>
          </a:p>
        </p:txBody>
      </p:sp>
      <p:sp>
        <p:nvSpPr>
          <p:cNvPr id="3" name="Google Shape;165;p27">
            <a:extLst>
              <a:ext uri="{FF2B5EF4-FFF2-40B4-BE49-F238E27FC236}">
                <a16:creationId xmlns:a16="http://schemas.microsoft.com/office/drawing/2014/main" id="{9720FA3A-EC77-9E89-120B-9D7F7B2D195B}"/>
              </a:ext>
            </a:extLst>
          </p:cNvPr>
          <p:cNvSpPr txBox="1"/>
          <p:nvPr/>
        </p:nvSpPr>
        <p:spPr>
          <a:xfrm>
            <a:off x="627891" y="1272574"/>
            <a:ext cx="7214848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/>
              <a:t>“2 parents have missing date-of-birth is shown as a significant blue bar which I can’t imagine is protective.” </a:t>
            </a:r>
            <a:r>
              <a:rPr lang="en-US" sz="2800"/>
              <a:t>– Child Welfare Screener</a:t>
            </a:r>
            <a:endParaRPr lang="en-US" sz="2800" i="1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621760-BE38-A3FF-D8C2-47608CE13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9618" y="3567588"/>
            <a:ext cx="4077855" cy="10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15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/>
        </p:nvSpPr>
        <p:spPr>
          <a:xfrm>
            <a:off x="978325" y="374188"/>
            <a:ext cx="8614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Google Shape;125;p22">
            <a:extLst>
              <a:ext uri="{FF2B5EF4-FFF2-40B4-BE49-F238E27FC236}">
                <a16:creationId xmlns:a16="http://schemas.microsoft.com/office/drawing/2014/main" id="{9B9F825C-EE02-9CD6-10A6-9E1178F9B1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/>
              <a:t>Case Study: Electronic Health Records</a:t>
            </a:r>
            <a:endParaRPr sz="3000"/>
          </a:p>
        </p:txBody>
      </p:sp>
      <p:pic>
        <p:nvPicPr>
          <p:cNvPr id="3" name="Google Shape;174;p28">
            <a:extLst>
              <a:ext uri="{FF2B5EF4-FFF2-40B4-BE49-F238E27FC236}">
                <a16:creationId xmlns:a16="http://schemas.microsoft.com/office/drawing/2014/main" id="{CD6698A5-8A27-2106-9A06-8615AA3C32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1981" r="64570"/>
          <a:stretch/>
        </p:blipFill>
        <p:spPr>
          <a:xfrm>
            <a:off x="1818519" y="1297602"/>
            <a:ext cx="4686941" cy="326274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EAF442-76CB-C9FC-9BFB-AD8344BE7F96}"/>
              </a:ext>
            </a:extLst>
          </p:cNvPr>
          <p:cNvSpPr txBox="1"/>
          <p:nvPr/>
        </p:nvSpPr>
        <p:spPr>
          <a:xfrm>
            <a:off x="0" y="4769312"/>
            <a:ext cx="852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>
                <a:effectLst/>
              </a:rPr>
              <a:t>Cheng, F., Liu, D., Du, F., Lin, Y., </a:t>
            </a:r>
            <a:r>
              <a:rPr lang="en-US" sz="900" err="1">
                <a:effectLst/>
              </a:rPr>
              <a:t>Zytek</a:t>
            </a:r>
            <a:r>
              <a:rPr lang="en-US" sz="900">
                <a:effectLst/>
              </a:rPr>
              <a:t>, A., Li, H., Qu, H., &amp; </a:t>
            </a:r>
            <a:r>
              <a:rPr lang="en-US" sz="900" err="1">
                <a:effectLst/>
              </a:rPr>
              <a:t>Veeramachaneni</a:t>
            </a:r>
            <a:r>
              <a:rPr lang="en-US" sz="900">
                <a:effectLst/>
              </a:rPr>
              <a:t>, K. (2021). </a:t>
            </a:r>
            <a:r>
              <a:rPr lang="en-US" sz="900" err="1">
                <a:effectLst/>
              </a:rPr>
              <a:t>VBridge</a:t>
            </a:r>
            <a:r>
              <a:rPr lang="en-US" sz="900">
                <a:effectLst/>
              </a:rPr>
              <a:t>: Connecting the Dots Between Features and Data to Explain Healthcare Models. </a:t>
            </a:r>
            <a:r>
              <a:rPr lang="en-US" sz="900" i="1">
                <a:effectLst/>
              </a:rPr>
              <a:t>IEEE Transactions on Visualization and Computer Graphics</a:t>
            </a:r>
            <a:r>
              <a:rPr lang="en-US" sz="900">
                <a:effectLst/>
              </a:rPr>
              <a:t>, 1–1. </a:t>
            </a:r>
          </a:p>
        </p:txBody>
      </p:sp>
    </p:spTree>
    <p:extLst>
      <p:ext uri="{BB962C8B-B14F-4D97-AF65-F5344CB8AC3E}">
        <p14:creationId xmlns:p14="http://schemas.microsoft.com/office/powerpoint/2010/main" val="165107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D4F3D-DD7A-074E-9E66-4CEEE394D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" sz="3000"/>
              <a:t>Problem: Unnatural Data Format</a:t>
            </a:r>
            <a:endParaRPr lang="en-US" sz="3000"/>
          </a:p>
        </p:txBody>
      </p:sp>
      <p:pic>
        <p:nvPicPr>
          <p:cNvPr id="4" name="Google Shape;174;p28">
            <a:extLst>
              <a:ext uri="{FF2B5EF4-FFF2-40B4-BE49-F238E27FC236}">
                <a16:creationId xmlns:a16="http://schemas.microsoft.com/office/drawing/2014/main" id="{387659C4-3499-917F-039A-8FD3DA0004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61981" r="64570"/>
          <a:stretch/>
        </p:blipFill>
        <p:spPr>
          <a:xfrm>
            <a:off x="1818519" y="1297602"/>
            <a:ext cx="4686941" cy="326274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C44A4F3-A5D1-749B-2C84-990F7EA4EBDE}"/>
              </a:ext>
            </a:extLst>
          </p:cNvPr>
          <p:cNvCxnSpPr/>
          <p:nvPr/>
        </p:nvCxnSpPr>
        <p:spPr>
          <a:xfrm>
            <a:off x="897295" y="3589361"/>
            <a:ext cx="921224" cy="0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689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8"/>
          <p:cNvPicPr preferRelativeResize="0"/>
          <p:nvPr/>
        </p:nvPicPr>
        <p:blipFill rotWithShape="1">
          <a:blip r:embed="rId3">
            <a:alphaModFix/>
          </a:blip>
          <a:srcRect l="39279" t="63690"/>
          <a:stretch/>
        </p:blipFill>
        <p:spPr>
          <a:xfrm>
            <a:off x="883562" y="1335591"/>
            <a:ext cx="6938191" cy="2472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4011" y="1151622"/>
            <a:ext cx="3444649" cy="293890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and Interpretability</a:t>
            </a:r>
            <a:endParaRPr/>
          </a:p>
        </p:txBody>
      </p:sp>
      <p:sp>
        <p:nvSpPr>
          <p:cNvPr id="230" name="Google Shape;230;p35"/>
          <p:cNvSpPr txBox="1">
            <a:spLocks noGrp="1"/>
          </p:cNvSpPr>
          <p:nvPr>
            <p:ph type="body" idx="1"/>
          </p:nvPr>
        </p:nvSpPr>
        <p:spPr>
          <a:xfrm>
            <a:off x="311698" y="1152475"/>
            <a:ext cx="496316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Interpretability leads to…</a:t>
            </a:r>
          </a:p>
          <a:p>
            <a:pPr lvl="1" indent="-342900">
              <a:buSzPts val="1800"/>
              <a:buChar char="●"/>
            </a:pPr>
            <a:r>
              <a:rPr lang="en-US" sz="1850"/>
              <a:t>M</a:t>
            </a:r>
            <a:r>
              <a:rPr lang="en" sz="1850"/>
              <a:t>ore efficient training</a:t>
            </a:r>
          </a:p>
          <a:p>
            <a:pPr lvl="1" indent="-342900">
              <a:buSzPts val="1800"/>
              <a:buChar char="●"/>
            </a:pPr>
            <a:r>
              <a:rPr lang="en" sz="1850"/>
              <a:t>Better generalization</a:t>
            </a:r>
          </a:p>
          <a:p>
            <a:pPr lvl="1" indent="-342900">
              <a:buSzPts val="1800"/>
              <a:buChar char="●"/>
            </a:pPr>
            <a:r>
              <a:rPr lang="en" sz="1850"/>
              <a:t>Fewer adversarial examples</a:t>
            </a:r>
            <a:endParaRPr sz="185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The interpretability-performance tradeoff is (mostly) a myth</a:t>
            </a:r>
            <a:endParaRPr sz="2000"/>
          </a:p>
        </p:txBody>
      </p:sp>
      <p:sp>
        <p:nvSpPr>
          <p:cNvPr id="231" name="Google Shape;231;p35"/>
          <p:cNvSpPr txBox="1"/>
          <p:nvPr/>
        </p:nvSpPr>
        <p:spPr>
          <a:xfrm>
            <a:off x="109324" y="4543366"/>
            <a:ext cx="8722976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94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Rudin, C. Stop explaining black box machine learning models for high stakes decisions and use interpretable models instead. Nat Mach Intell 1, 206–215 (2019).</a:t>
            </a:r>
            <a:endParaRPr sz="900"/>
          </a:p>
          <a:p>
            <a:pPr marL="2794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Ilyas, A., Santurkar, S., Tsipras, D., Engstrom, L., Tran, B., &amp; Madry, A. (2019). </a:t>
            </a:r>
            <a:r>
              <a:rPr lang="en" sz="900" i="1"/>
              <a:t>Adversarial Examples Are Not Bugs, They Are Features</a:t>
            </a:r>
            <a:r>
              <a:rPr lang="en" sz="900"/>
              <a:t> (arXiv:1905.02175). 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4011" y="1151622"/>
            <a:ext cx="3444649" cy="293890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and Interpretability</a:t>
            </a:r>
            <a:endParaRPr/>
          </a:p>
        </p:txBody>
      </p:sp>
      <p:sp>
        <p:nvSpPr>
          <p:cNvPr id="230" name="Google Shape;230;p35"/>
          <p:cNvSpPr txBox="1">
            <a:spLocks noGrp="1"/>
          </p:cNvSpPr>
          <p:nvPr>
            <p:ph type="body" idx="1"/>
          </p:nvPr>
        </p:nvSpPr>
        <p:spPr>
          <a:xfrm>
            <a:off x="311698" y="1152475"/>
            <a:ext cx="496316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Interpretability leads to…</a:t>
            </a:r>
          </a:p>
          <a:p>
            <a:pPr lvl="1" indent="-342900">
              <a:buSzPts val="1800"/>
              <a:buChar char="●"/>
            </a:pPr>
            <a:r>
              <a:rPr lang="en-US" sz="1850"/>
              <a:t>M</a:t>
            </a:r>
            <a:r>
              <a:rPr lang="en" sz="1850"/>
              <a:t>ore efficient training</a:t>
            </a:r>
          </a:p>
          <a:p>
            <a:pPr lvl="1" indent="-342900">
              <a:buSzPts val="1800"/>
              <a:buChar char="●"/>
            </a:pPr>
            <a:r>
              <a:rPr lang="en" sz="1850"/>
              <a:t>Better generalization</a:t>
            </a:r>
          </a:p>
          <a:p>
            <a:pPr lvl="1" indent="-342900">
              <a:buSzPts val="1800"/>
              <a:buChar char="●"/>
            </a:pPr>
            <a:r>
              <a:rPr lang="en" sz="1850"/>
              <a:t>Fewer adversarial examples</a:t>
            </a:r>
            <a:endParaRPr sz="185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The interpretability-performance tradeoff is (mostly) a myth</a:t>
            </a:r>
            <a:endParaRPr sz="2000"/>
          </a:p>
        </p:txBody>
      </p:sp>
      <p:sp>
        <p:nvSpPr>
          <p:cNvPr id="231" name="Google Shape;231;p35"/>
          <p:cNvSpPr txBox="1"/>
          <p:nvPr/>
        </p:nvSpPr>
        <p:spPr>
          <a:xfrm>
            <a:off x="109324" y="4543366"/>
            <a:ext cx="8722976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94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Rudin, C. Stop explaining black box machine learning models for high stakes decisions and use interpretable models instead. Nat Mach Intell 1, 206–215 (2019).</a:t>
            </a:r>
            <a:endParaRPr sz="900"/>
          </a:p>
          <a:p>
            <a:pPr marL="2794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Ilyas, A., Santurkar, S., Tsipras, D., Engstrom, L., Tran, B., &amp; Madry, A. (2019). </a:t>
            </a:r>
            <a:r>
              <a:rPr lang="en" sz="900" i="1"/>
              <a:t>Adversarial Examples Are Not Bugs, They Are Features</a:t>
            </a:r>
            <a:r>
              <a:rPr lang="en" sz="900"/>
              <a:t> (arXiv:1905.02175). 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Cross 1">
            <a:extLst>
              <a:ext uri="{FF2B5EF4-FFF2-40B4-BE49-F238E27FC236}">
                <a16:creationId xmlns:a16="http://schemas.microsoft.com/office/drawing/2014/main" id="{183D70D5-ADDF-999C-6FD7-602C7693B875}"/>
              </a:ext>
            </a:extLst>
          </p:cNvPr>
          <p:cNvSpPr/>
          <p:nvPr/>
        </p:nvSpPr>
        <p:spPr>
          <a:xfrm rot="2886011">
            <a:off x="5886254" y="1885113"/>
            <a:ext cx="1280160" cy="1266446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74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946404" y="1446530"/>
            <a:ext cx="7063740" cy="12687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2"/>
                </a:solidFill>
              </a:rPr>
              <a:t>Introduction to interpretable ML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bg2"/>
                </a:solidFill>
              </a:rPr>
              <a:t>Why</a:t>
            </a:r>
            <a:r>
              <a:rPr lang="en-US" sz="2400">
                <a:solidFill>
                  <a:schemeClr val="bg2"/>
                </a:solidFill>
              </a:rPr>
              <a:t> do we care about interpretable features?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accent5"/>
                </a:solidFill>
              </a:rPr>
              <a:t>What are interpretable features </a:t>
            </a:r>
            <a:r>
              <a:rPr lang="en-US" sz="2400" b="1" i="1">
                <a:solidFill>
                  <a:schemeClr val="accent5"/>
                </a:solidFill>
              </a:rPr>
              <a:t>really</a:t>
            </a:r>
            <a:r>
              <a:rPr lang="en-US" sz="2400" b="1">
                <a:solidFill>
                  <a:schemeClr val="accent5"/>
                </a:solidFill>
              </a:rPr>
              <a:t>?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bg2"/>
                </a:solidFill>
              </a:rPr>
              <a:t>How</a:t>
            </a:r>
            <a:r>
              <a:rPr lang="en-US" sz="2400">
                <a:solidFill>
                  <a:schemeClr val="bg2"/>
                </a:solidFill>
              </a:rPr>
              <a:t> do we get interpretable features?</a:t>
            </a:r>
          </a:p>
        </p:txBody>
      </p:sp>
    </p:spTree>
    <p:extLst>
      <p:ext uri="{BB962C8B-B14F-4D97-AF65-F5344CB8AC3E}">
        <p14:creationId xmlns:p14="http://schemas.microsoft.com/office/powerpoint/2010/main" val="1117613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75D44-6C04-160B-E29B-3F69611A4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are interpretable features </a:t>
            </a:r>
            <a:r>
              <a:rPr lang="en-US" i="1"/>
              <a:t>really?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B1ACB-87E3-E3EF-12E3-98983ADDC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11478"/>
            <a:ext cx="7126330" cy="3416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i="1"/>
              <a:t>The features that are most useful and meaningful to the user</a:t>
            </a:r>
          </a:p>
        </p:txBody>
      </p:sp>
    </p:spTree>
    <p:extLst>
      <p:ext uri="{BB962C8B-B14F-4D97-AF65-F5344CB8AC3E}">
        <p14:creationId xmlns:p14="http://schemas.microsoft.com/office/powerpoint/2010/main" val="175953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946404" y="569214"/>
            <a:ext cx="7063740" cy="9738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Roadmap</a:t>
            </a:r>
            <a:endParaRPr lang="en-US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946404" y="1446530"/>
            <a:ext cx="7063740" cy="12687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tx1"/>
                </a:solidFill>
              </a:rPr>
              <a:t>Introduction to interpretable ML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tx1"/>
                </a:solidFill>
              </a:rPr>
              <a:t>Why</a:t>
            </a:r>
            <a:r>
              <a:rPr lang="en-US" sz="2400">
                <a:solidFill>
                  <a:schemeClr val="tx1"/>
                </a:solidFill>
              </a:rPr>
              <a:t> do we care about interpretable features?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tx1"/>
                </a:solidFill>
              </a:rPr>
              <a:t>What</a:t>
            </a:r>
            <a:r>
              <a:rPr lang="en-US" sz="2400">
                <a:solidFill>
                  <a:schemeClr val="tx1"/>
                </a:solidFill>
              </a:rPr>
              <a:t> are interpretable features </a:t>
            </a:r>
            <a:r>
              <a:rPr lang="en-US" sz="2400" b="1" i="1">
                <a:solidFill>
                  <a:schemeClr val="tx1"/>
                </a:solidFill>
              </a:rPr>
              <a:t>really</a:t>
            </a:r>
            <a:r>
              <a:rPr lang="en-US" sz="2400">
                <a:solidFill>
                  <a:schemeClr val="tx1"/>
                </a:solidFill>
              </a:rPr>
              <a:t>?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tx1"/>
                </a:solidFill>
              </a:rPr>
              <a:t>How</a:t>
            </a:r>
            <a:r>
              <a:rPr lang="en-US" sz="2400">
                <a:solidFill>
                  <a:schemeClr val="tx1"/>
                </a:solidFill>
              </a:rPr>
              <a:t> do we get interpretable features?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D9EFE-C3A9-BE30-FDEB-8D87DA1E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Example: Housing Price Prediction</a:t>
            </a:r>
          </a:p>
        </p:txBody>
      </p:sp>
      <p:pic>
        <p:nvPicPr>
          <p:cNvPr id="10" name="Picture 2" descr="Denfeld (Duluth) - Wikipedia">
            <a:extLst>
              <a:ext uri="{FF2B5EF4-FFF2-40B4-BE49-F238E27FC236}">
                <a16:creationId xmlns:a16="http://schemas.microsoft.com/office/drawing/2014/main" id="{8596B1D3-804B-F045-2D6A-BD4721FB9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01" y="162802"/>
            <a:ext cx="1807348" cy="1355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Google Shape;289;p43">
            <a:extLst>
              <a:ext uri="{FF2B5EF4-FFF2-40B4-BE49-F238E27FC236}">
                <a16:creationId xmlns:a16="http://schemas.microsoft.com/office/drawing/2014/main" id="{14D6D989-6E74-F70B-0817-3B162C81C9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6506660"/>
              </p:ext>
            </p:extLst>
          </p:nvPr>
        </p:nvGraphicFramePr>
        <p:xfrm>
          <a:off x="760781" y="2159882"/>
          <a:ext cx="7147285" cy="946565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1187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2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3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sym typeface="Proxima Nova"/>
                        </a:rPr>
                        <a:t>Area Quality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sym typeface="Proxima Nova"/>
                        </a:rPr>
                        <a:t>(numeric)</a:t>
                      </a:r>
                      <a:endParaRPr lang="en-US"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sym typeface="Proxima Nova"/>
                        </a:rPr>
                        <a:t>Average House Size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sym typeface="Proxima Nova"/>
                        </a:rPr>
                        <a:t>(numeric)</a:t>
                      </a:r>
                      <a:endParaRPr lang="en-US"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  <a:sym typeface="Proxima Nova"/>
                        </a:rPr>
                        <a:t>Most Common House Color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sym typeface="Proxima Nova"/>
                        </a:rPr>
                        <a:t>(categorical)</a:t>
                      </a:r>
                      <a:endParaRPr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  <a:sym typeface="Proxima Nova"/>
                        </a:rPr>
                        <a:t>Normalized Median Income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sym typeface="Proxima Nova"/>
                        </a:rPr>
                        <a:t>(numeric)</a:t>
                      </a:r>
                      <a:endParaRPr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sym typeface="Proxima Nova"/>
                        </a:rPr>
                        <a:t>x</a:t>
                      </a:r>
                      <a:r>
                        <a:rPr lang="en" sz="1700" b="1">
                          <a:solidFill>
                            <a:srgbClr val="FFFFFF"/>
                          </a:solidFill>
                          <a:sym typeface="Proxima Nova"/>
                        </a:rPr>
                        <a:t>12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>
                        <a:solidFill>
                          <a:srgbClr val="FFFFFF"/>
                        </a:solidFill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sym typeface="Proxima Nova"/>
                        </a:rPr>
                        <a:t>(numeric)</a:t>
                      </a:r>
                      <a:endParaRPr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Google Shape;301;p45">
            <a:extLst>
              <a:ext uri="{FF2B5EF4-FFF2-40B4-BE49-F238E27FC236}">
                <a16:creationId xmlns:a16="http://schemas.microsoft.com/office/drawing/2014/main" id="{F4E660DA-2994-07C1-B4F3-80005E876873}"/>
              </a:ext>
            </a:extLst>
          </p:cNvPr>
          <p:cNvSpPr txBox="1"/>
          <p:nvPr/>
        </p:nvSpPr>
        <p:spPr>
          <a:xfrm>
            <a:off x="0" y="4821847"/>
            <a:ext cx="82476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900" err="1">
                <a:effectLst/>
              </a:rPr>
              <a:t>Zytek</a:t>
            </a:r>
            <a:r>
              <a:rPr lang="en-US" sz="900">
                <a:effectLst/>
              </a:rPr>
              <a:t>, A., Arnaldo, I., &amp; Liu, D. (2022). The Need for Interpretable Features: Motivation and Taxonomy. </a:t>
            </a:r>
            <a:r>
              <a:rPr lang="en-US" sz="900" i="1">
                <a:effectLst/>
              </a:rPr>
              <a:t>SIGKDD Explorations</a:t>
            </a:r>
            <a:r>
              <a:rPr lang="en-US" sz="900">
                <a:effectLst/>
              </a:rPr>
              <a:t>, </a:t>
            </a:r>
            <a:r>
              <a:rPr lang="en-US" sz="900" i="1">
                <a:effectLst/>
              </a:rPr>
              <a:t>24</a:t>
            </a:r>
            <a:r>
              <a:rPr lang="en-US" sz="900">
                <a:effectLst/>
              </a:rPr>
              <a:t>(1).</a:t>
            </a:r>
          </a:p>
          <a:p>
            <a:pPr marL="2794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992733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" name="Google Shape;289;p43"/>
          <p:cNvGraphicFramePr/>
          <p:nvPr>
            <p:extLst>
              <p:ext uri="{D42A27DB-BD31-4B8C-83A1-F6EECF244321}">
                <p14:modId xmlns:p14="http://schemas.microsoft.com/office/powerpoint/2010/main" val="2835683517"/>
              </p:ext>
            </p:extLst>
          </p:nvPr>
        </p:nvGraphicFramePr>
        <p:xfrm>
          <a:off x="259307" y="771454"/>
          <a:ext cx="7806521" cy="1622840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1482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1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sym typeface="Proxima Nova"/>
                        </a:rPr>
                        <a:t>Area Quality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sym typeface="Proxima Nova"/>
                        </a:rPr>
                        <a:t>(numeric)</a:t>
                      </a:r>
                      <a:endParaRPr lang="en-US"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sym typeface="Proxima Nova"/>
                        </a:rPr>
                        <a:t>Average House Size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sym typeface="Proxima Nova"/>
                        </a:rPr>
                        <a:t>(numeric)</a:t>
                      </a:r>
                      <a:endParaRPr lang="en-US"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  <a:sym typeface="Proxima Nova"/>
                        </a:rPr>
                        <a:t>Common House Color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sym typeface="Proxima Nova"/>
                        </a:rPr>
                        <a:t>(categorical)</a:t>
                      </a:r>
                      <a:endParaRPr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  <a:sym typeface="Proxima Nova"/>
                        </a:rPr>
                        <a:t>Normalized Median Income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sym typeface="Proxima Nova"/>
                        </a:rPr>
                        <a:t>(numeric)</a:t>
                      </a:r>
                      <a:endParaRPr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sym typeface="Proxima Nova"/>
                        </a:rPr>
                        <a:t>x</a:t>
                      </a:r>
                      <a:r>
                        <a:rPr lang="en" sz="1700" b="1">
                          <a:solidFill>
                            <a:srgbClr val="FFFFFF"/>
                          </a:solidFill>
                          <a:sym typeface="Proxima Nova"/>
                        </a:rPr>
                        <a:t>12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>
                        <a:solidFill>
                          <a:srgbClr val="FFFFFF"/>
                        </a:solidFill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sym typeface="Proxima Nova"/>
                        </a:rPr>
                        <a:t>(numeric)</a:t>
                      </a:r>
                      <a:endParaRPr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FFFFFF"/>
                          </a:solidFill>
                          <a:sym typeface="Proxima Nova"/>
                        </a:rPr>
                        <a:t>Readable</a:t>
                      </a:r>
                      <a:endParaRPr sz="13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+mj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335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" name="Google Shape;289;p43"/>
          <p:cNvGraphicFramePr/>
          <p:nvPr>
            <p:extLst>
              <p:ext uri="{D42A27DB-BD31-4B8C-83A1-F6EECF244321}">
                <p14:modId xmlns:p14="http://schemas.microsoft.com/office/powerpoint/2010/main" val="2905684148"/>
              </p:ext>
            </p:extLst>
          </p:nvPr>
        </p:nvGraphicFramePr>
        <p:xfrm>
          <a:off x="259307" y="771454"/>
          <a:ext cx="7806521" cy="2299115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1482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1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sym typeface="Proxima Nova"/>
                        </a:rPr>
                        <a:t>Area Quality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sym typeface="Proxima Nova"/>
                        </a:rPr>
                        <a:t>(numeric)</a:t>
                      </a:r>
                      <a:endParaRPr lang="en-US"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sym typeface="Proxima Nova"/>
                        </a:rPr>
                        <a:t>Average House Size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sym typeface="Proxima Nova"/>
                        </a:rPr>
                        <a:t>(numeric)</a:t>
                      </a:r>
                      <a:endParaRPr lang="en-US"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  <a:sym typeface="Proxima Nova"/>
                        </a:rPr>
                        <a:t>Common House Color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sym typeface="Proxima Nova"/>
                        </a:rPr>
                        <a:t>(categorical)</a:t>
                      </a:r>
                      <a:endParaRPr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  <a:sym typeface="Proxima Nova"/>
                        </a:rPr>
                        <a:t>Normalized Median Income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sym typeface="Proxima Nova"/>
                        </a:rPr>
                        <a:t>(numeric)</a:t>
                      </a:r>
                      <a:endParaRPr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sym typeface="Proxima Nova"/>
                        </a:rPr>
                        <a:t>x</a:t>
                      </a:r>
                      <a:r>
                        <a:rPr lang="en" sz="1700" b="1">
                          <a:solidFill>
                            <a:srgbClr val="FFFFFF"/>
                          </a:solidFill>
                          <a:sym typeface="Proxima Nova"/>
                        </a:rPr>
                        <a:t>12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>
                        <a:solidFill>
                          <a:srgbClr val="FFFFFF"/>
                        </a:solidFill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sym typeface="Proxima Nova"/>
                        </a:rPr>
                        <a:t>(numeric)</a:t>
                      </a:r>
                      <a:endParaRPr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FFFFFF"/>
                          </a:solidFill>
                          <a:sym typeface="Proxima Nova"/>
                        </a:rPr>
                        <a:t>Readable</a:t>
                      </a:r>
                      <a:endParaRPr sz="13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+mj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FFFFFF"/>
                          </a:solidFill>
                          <a:sym typeface="Proxima Nova"/>
                        </a:rPr>
                        <a:t>Understandable</a:t>
                      </a:r>
                      <a:endParaRPr sz="13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kern="1200">
                        <a:solidFill>
                          <a:schemeClr val="dk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367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" name="Google Shape;289;p43"/>
          <p:cNvGraphicFramePr/>
          <p:nvPr>
            <p:extLst>
              <p:ext uri="{D42A27DB-BD31-4B8C-83A1-F6EECF244321}">
                <p14:modId xmlns:p14="http://schemas.microsoft.com/office/powerpoint/2010/main" val="2687247577"/>
              </p:ext>
            </p:extLst>
          </p:nvPr>
        </p:nvGraphicFramePr>
        <p:xfrm>
          <a:off x="259307" y="771454"/>
          <a:ext cx="7806521" cy="2975390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1482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1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sym typeface="Proxima Nova"/>
                        </a:rPr>
                        <a:t>Area Quality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sym typeface="Proxima Nova"/>
                        </a:rPr>
                        <a:t>(numeric)</a:t>
                      </a:r>
                      <a:endParaRPr lang="en-US"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sym typeface="Proxima Nova"/>
                        </a:rPr>
                        <a:t>Average House Size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sym typeface="Proxima Nova"/>
                        </a:rPr>
                        <a:t>(numeric)</a:t>
                      </a:r>
                      <a:endParaRPr lang="en-US"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  <a:sym typeface="Proxima Nova"/>
                        </a:rPr>
                        <a:t>Common House Color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sym typeface="Proxima Nova"/>
                        </a:rPr>
                        <a:t>(categorical)</a:t>
                      </a:r>
                      <a:endParaRPr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  <a:sym typeface="Proxima Nova"/>
                        </a:rPr>
                        <a:t>Normalized Median Income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sym typeface="Proxima Nova"/>
                        </a:rPr>
                        <a:t>(numeric)</a:t>
                      </a:r>
                      <a:endParaRPr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sym typeface="Proxima Nova"/>
                        </a:rPr>
                        <a:t>x</a:t>
                      </a:r>
                      <a:r>
                        <a:rPr lang="en" sz="1700" b="1">
                          <a:solidFill>
                            <a:srgbClr val="FFFFFF"/>
                          </a:solidFill>
                          <a:sym typeface="Proxima Nova"/>
                        </a:rPr>
                        <a:t>12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>
                        <a:solidFill>
                          <a:srgbClr val="FFFFFF"/>
                        </a:solidFill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sym typeface="Proxima Nova"/>
                        </a:rPr>
                        <a:t>(numeric)</a:t>
                      </a:r>
                      <a:endParaRPr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FFFFFF"/>
                          </a:solidFill>
                          <a:sym typeface="Proxima Nova"/>
                        </a:rPr>
                        <a:t>Readable</a:t>
                      </a:r>
                      <a:endParaRPr sz="13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FFFFFF"/>
                          </a:solidFill>
                          <a:sym typeface="Proxima Nova"/>
                        </a:rPr>
                        <a:t>Understandable</a:t>
                      </a:r>
                      <a:endParaRPr sz="13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FFFFFF"/>
                          </a:solidFill>
                          <a:sym typeface="Proxima Nova"/>
                        </a:rPr>
                        <a:t>Relevant</a:t>
                      </a:r>
                      <a:endParaRPr sz="13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716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" name="Google Shape;289;p43"/>
          <p:cNvGraphicFramePr/>
          <p:nvPr>
            <p:extLst>
              <p:ext uri="{D42A27DB-BD31-4B8C-83A1-F6EECF244321}">
                <p14:modId xmlns:p14="http://schemas.microsoft.com/office/powerpoint/2010/main" val="2029528975"/>
              </p:ext>
            </p:extLst>
          </p:nvPr>
        </p:nvGraphicFramePr>
        <p:xfrm>
          <a:off x="259307" y="771454"/>
          <a:ext cx="7806521" cy="3651665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1482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1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sym typeface="Proxima Nova"/>
                        </a:rPr>
                        <a:t>Area Quality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sym typeface="Proxima Nova"/>
                        </a:rPr>
                        <a:t>(numeric)</a:t>
                      </a:r>
                      <a:endParaRPr lang="en-US"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sym typeface="Proxima Nova"/>
                        </a:rPr>
                        <a:t>Average House Size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sym typeface="Proxima Nova"/>
                        </a:rPr>
                        <a:t>(numeric)</a:t>
                      </a:r>
                      <a:endParaRPr lang="en-US"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  <a:sym typeface="Proxima Nova"/>
                        </a:rPr>
                        <a:t>Common House Color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sym typeface="Proxima Nova"/>
                        </a:rPr>
                        <a:t>(categorical)</a:t>
                      </a:r>
                      <a:endParaRPr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  <a:sym typeface="Proxima Nova"/>
                        </a:rPr>
                        <a:t>Normalized Median Income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sym typeface="Proxima Nova"/>
                        </a:rPr>
                        <a:t>(numeric)</a:t>
                      </a:r>
                      <a:endParaRPr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sym typeface="Proxima Nova"/>
                        </a:rPr>
                        <a:t>x</a:t>
                      </a:r>
                      <a:r>
                        <a:rPr lang="en" sz="1700" b="1">
                          <a:solidFill>
                            <a:srgbClr val="FFFFFF"/>
                          </a:solidFill>
                          <a:sym typeface="Proxima Nova"/>
                        </a:rPr>
                        <a:t>12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>
                        <a:solidFill>
                          <a:srgbClr val="FFFFFF"/>
                        </a:solidFill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sym typeface="Proxima Nova"/>
                        </a:rPr>
                        <a:t>(numeric)</a:t>
                      </a:r>
                      <a:endParaRPr sz="10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FFFFFF"/>
                          </a:solidFill>
                          <a:sym typeface="Proxima Nova"/>
                        </a:rPr>
                        <a:t>Readable</a:t>
                      </a:r>
                      <a:endParaRPr sz="13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FFFFFF"/>
                          </a:solidFill>
                          <a:sym typeface="Proxima Nova"/>
                        </a:rPr>
                        <a:t>Understandable</a:t>
                      </a:r>
                      <a:endParaRPr sz="13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FFFFFF"/>
                          </a:solidFill>
                          <a:sym typeface="Proxima Nova"/>
                        </a:rPr>
                        <a:t>Relevant</a:t>
                      </a:r>
                      <a:endParaRPr sz="13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FFFFFF"/>
                          </a:solidFill>
                          <a:sym typeface="Proxima Nova"/>
                        </a:rPr>
                        <a:t>Abstract Concept</a:t>
                      </a:r>
                      <a:endParaRPr sz="13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272833"/>
                          </a:solidFill>
                          <a:sym typeface="Proxima Nova"/>
                        </a:rPr>
                        <a:t>✓</a:t>
                      </a: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kern="1200">
                        <a:solidFill>
                          <a:schemeClr val="dk1"/>
                        </a:solidFill>
                        <a:latin typeface="+mn-lt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solidFill>
                          <a:srgbClr val="27283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09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946404" y="1446530"/>
            <a:ext cx="7063740" cy="12687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2"/>
                </a:solidFill>
              </a:rPr>
              <a:t>Introduction to interpretable ML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bg2"/>
                </a:solidFill>
              </a:rPr>
              <a:t>Why</a:t>
            </a:r>
            <a:r>
              <a:rPr lang="en-US" sz="2400">
                <a:solidFill>
                  <a:schemeClr val="bg2"/>
                </a:solidFill>
              </a:rPr>
              <a:t> do we care about interpretable features?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bg2"/>
                </a:solidFill>
              </a:rPr>
              <a:t>What are interpretable features </a:t>
            </a:r>
            <a:r>
              <a:rPr lang="en-US" sz="2400" b="1" i="1">
                <a:solidFill>
                  <a:schemeClr val="bg2"/>
                </a:solidFill>
              </a:rPr>
              <a:t>really</a:t>
            </a:r>
            <a:r>
              <a:rPr lang="en-US" sz="2400" b="1">
                <a:solidFill>
                  <a:schemeClr val="bg2"/>
                </a:solidFill>
              </a:rPr>
              <a:t>?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accent5"/>
                </a:solidFill>
              </a:rPr>
              <a:t>How do we get interpretable features?</a:t>
            </a:r>
          </a:p>
        </p:txBody>
      </p:sp>
    </p:spTree>
    <p:extLst>
      <p:ext uri="{BB962C8B-B14F-4D97-AF65-F5344CB8AC3E}">
        <p14:creationId xmlns:p14="http://schemas.microsoft.com/office/powerpoint/2010/main" val="3872071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86330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/>
              <a:t>“[Feature engineering] is the first step to making an interpretable model, even if we don’t have a model yet” </a:t>
            </a:r>
            <a:r>
              <a:rPr lang="en" sz="3200" b="1"/>
              <a:t>– </a:t>
            </a:r>
            <a:r>
              <a:rPr lang="en" sz="3200"/>
              <a:t>Data Scientist </a:t>
            </a:r>
            <a:r>
              <a:rPr lang="en" sz="3200" i="1"/>
              <a:t> </a:t>
            </a:r>
            <a:endParaRPr sz="3200"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200" i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3200" i="1"/>
          </a:p>
        </p:txBody>
      </p:sp>
      <p:sp>
        <p:nvSpPr>
          <p:cNvPr id="301" name="Google Shape;301;p45"/>
          <p:cNvSpPr txBox="1"/>
          <p:nvPr/>
        </p:nvSpPr>
        <p:spPr>
          <a:xfrm>
            <a:off x="0" y="4698475"/>
            <a:ext cx="82476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94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Hong, S. R., Hullman, J., &amp; Bertini, E. (2020). Human Factors in Model Interpretability: Industry Practices, Challenges, and Needs. </a:t>
            </a:r>
            <a:r>
              <a:rPr lang="en" sz="900" i="1">
                <a:solidFill>
                  <a:schemeClr val="dk1"/>
                </a:solidFill>
              </a:rPr>
              <a:t>Proceedings of the ACM on Human-Computer Interaction</a:t>
            </a:r>
            <a:r>
              <a:rPr lang="en" sz="900">
                <a:solidFill>
                  <a:schemeClr val="dk1"/>
                </a:solidFill>
              </a:rPr>
              <a:t>, </a:t>
            </a:r>
            <a:r>
              <a:rPr lang="en" sz="900" i="1">
                <a:solidFill>
                  <a:schemeClr val="dk1"/>
                </a:solidFill>
              </a:rPr>
              <a:t>4</a:t>
            </a:r>
            <a:r>
              <a:rPr lang="en" sz="900">
                <a:solidFill>
                  <a:schemeClr val="dk1"/>
                </a:solidFill>
              </a:rPr>
              <a:t>(CSCW1), 1–26.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for Interpretable Features</a:t>
            </a:r>
            <a:endParaRPr/>
          </a:p>
        </p:txBody>
      </p:sp>
      <p:sp>
        <p:nvSpPr>
          <p:cNvPr id="314" name="Google Shape;314;p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Including </a:t>
            </a:r>
            <a:r>
              <a:rPr lang="en-US" sz="2000">
                <a:solidFill>
                  <a:schemeClr val="dk1"/>
                </a:solidFill>
              </a:rPr>
              <a:t>the user </a:t>
            </a:r>
            <a:endParaRPr sz="2000">
              <a:solidFill>
                <a:schemeClr val="dk1"/>
              </a:solidFill>
            </a:endParaRPr>
          </a:p>
          <a:p>
            <a:pPr marL="5715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+mj-lt"/>
              <a:buAutoNum type="arabicPeriod"/>
            </a:pPr>
            <a:r>
              <a:rPr lang="en" sz="2000">
                <a:solidFill>
                  <a:srgbClr val="D9D9D9"/>
                </a:solidFill>
              </a:rPr>
              <a:t>Using interpretable feature transformations</a:t>
            </a:r>
            <a:endParaRPr sz="2000">
              <a:solidFill>
                <a:srgbClr val="D9D9D9"/>
              </a:solidFill>
            </a:endParaRPr>
          </a:p>
          <a:p>
            <a:pPr marL="5715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+mj-lt"/>
              <a:buAutoNum type="arabicPeriod"/>
            </a:pPr>
            <a:r>
              <a:rPr lang="en" sz="2000">
                <a:solidFill>
                  <a:srgbClr val="D9D9D9"/>
                </a:solidFill>
              </a:rPr>
              <a:t>Using interpretable feature generation</a:t>
            </a:r>
            <a:endParaRPr sz="2000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Iterative Design Process (for Features)</a:t>
            </a:r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7BB3FE6-7D25-3170-B8D0-F9D45C6512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901033"/>
              </p:ext>
            </p:extLst>
          </p:nvPr>
        </p:nvGraphicFramePr>
        <p:xfrm>
          <a:off x="761999" y="1074057"/>
          <a:ext cx="6778172" cy="385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4AF439FE-8DAB-0AD7-8D2A-2141B9D5FC1E}"/>
              </a:ext>
            </a:extLst>
          </p:cNvPr>
          <p:cNvSpPr/>
          <p:nvPr/>
        </p:nvSpPr>
        <p:spPr>
          <a:xfrm>
            <a:off x="6843485" y="4188958"/>
            <a:ext cx="1393372" cy="8037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Deployment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5C0AB3C-0B58-7873-28AD-A41BB43DA4D8}"/>
              </a:ext>
            </a:extLst>
          </p:cNvPr>
          <p:cNvSpPr/>
          <p:nvPr/>
        </p:nvSpPr>
        <p:spPr>
          <a:xfrm rot="18311256">
            <a:off x="6534785" y="3932875"/>
            <a:ext cx="393171" cy="51216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4A6B71-0237-4D91-AFCA-4C3EE7E8ADC8}"/>
              </a:ext>
            </a:extLst>
          </p:cNvPr>
          <p:cNvSpPr/>
          <p:nvPr/>
        </p:nvSpPr>
        <p:spPr>
          <a:xfrm>
            <a:off x="210457" y="1011690"/>
            <a:ext cx="1393372" cy="8037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Initial Planning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67EC93D-E534-28B6-C7FD-526FB5D1EED2}"/>
              </a:ext>
            </a:extLst>
          </p:cNvPr>
          <p:cNvSpPr/>
          <p:nvPr/>
        </p:nvSpPr>
        <p:spPr>
          <a:xfrm rot="18311256">
            <a:off x="1541870" y="1605569"/>
            <a:ext cx="393171" cy="51216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Collaborative Feature Engineering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/>
            <a:r>
              <a:rPr lang="en" sz="2200"/>
              <a:t>Improve the process of crafting </a:t>
            </a:r>
            <a:r>
              <a:rPr lang="en" sz="2200" b="1" i="1"/>
              <a:t>human-generated</a:t>
            </a:r>
            <a:r>
              <a:rPr lang="en" sz="2200" i="1"/>
              <a:t> </a:t>
            </a:r>
            <a:r>
              <a:rPr lang="en" sz="2200"/>
              <a:t>features</a:t>
            </a:r>
            <a:endParaRPr sz="2200"/>
          </a:p>
          <a:p>
            <a:pPr marL="342900">
              <a:spcBef>
                <a:spcPts val="1200"/>
              </a:spcBef>
            </a:pPr>
            <a:r>
              <a:rPr lang="en" sz="2200"/>
              <a:t>Crowd source feature generation</a:t>
            </a:r>
            <a:endParaRPr sz="2200"/>
          </a:p>
          <a:p>
            <a:pPr marL="342900">
              <a:spcBef>
                <a:spcPts val="1200"/>
              </a:spcBef>
              <a:spcAft>
                <a:spcPts val="1200"/>
              </a:spcAft>
            </a:pPr>
            <a:r>
              <a:rPr lang="en" sz="2200"/>
              <a:t>Allow domain experts to directly participate 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946404" y="1446529"/>
            <a:ext cx="7063740" cy="2690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accent5"/>
                </a:solidFill>
              </a:rPr>
              <a:t>Introduction to interpretable ML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bg2"/>
                </a:solidFill>
              </a:rPr>
              <a:t>Why </a:t>
            </a:r>
            <a:r>
              <a:rPr lang="en-US" sz="2400">
                <a:solidFill>
                  <a:schemeClr val="bg2"/>
                </a:solidFill>
              </a:rPr>
              <a:t>do we care about interpretable features?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bg2"/>
                </a:solidFill>
              </a:rPr>
              <a:t>What</a:t>
            </a:r>
            <a:r>
              <a:rPr lang="en-US" sz="2400">
                <a:solidFill>
                  <a:schemeClr val="bg2"/>
                </a:solidFill>
              </a:rPr>
              <a:t> are interpretable features </a:t>
            </a:r>
            <a:r>
              <a:rPr lang="en-US" sz="2400" b="1" i="1">
                <a:solidFill>
                  <a:schemeClr val="bg2"/>
                </a:solidFill>
              </a:rPr>
              <a:t>really</a:t>
            </a:r>
            <a:r>
              <a:rPr lang="en-US" sz="2400">
                <a:solidFill>
                  <a:schemeClr val="bg2"/>
                </a:solidFill>
              </a:rPr>
              <a:t>?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bg2"/>
                </a:solidFill>
              </a:rPr>
              <a:t>How</a:t>
            </a:r>
            <a:r>
              <a:rPr lang="en-US" sz="2400">
                <a:solidFill>
                  <a:schemeClr val="bg2"/>
                </a:solidFill>
              </a:rPr>
              <a:t> do we get interpretable features?</a:t>
            </a:r>
          </a:p>
        </p:txBody>
      </p:sp>
    </p:spTree>
    <p:extLst>
      <p:ext uri="{BB962C8B-B14F-4D97-AF65-F5344CB8AC3E}">
        <p14:creationId xmlns:p14="http://schemas.microsoft.com/office/powerpoint/2010/main" val="1665587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Flock: Choosing features through comparisons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2400"/>
              <a:t>Machine-generate features for a prediction task</a:t>
            </a:r>
            <a:endParaRPr sz="24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2400"/>
              <a:t>Crowd-generate features</a:t>
            </a:r>
            <a:endParaRPr sz="24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2400"/>
              <a:t>Cluster crowd-generated features</a:t>
            </a:r>
            <a:endParaRPr sz="24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2400"/>
              <a:t>Iterate on inaccurate model nodes</a:t>
            </a:r>
            <a:endParaRPr sz="2400"/>
          </a:p>
        </p:txBody>
      </p:sp>
      <p:sp>
        <p:nvSpPr>
          <p:cNvPr id="359" name="Google Shape;359;p54"/>
          <p:cNvSpPr txBox="1"/>
          <p:nvPr/>
        </p:nvSpPr>
        <p:spPr>
          <a:xfrm>
            <a:off x="0" y="4568875"/>
            <a:ext cx="73887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9400" lvl="0" indent="-2794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Cheng, J., &amp; Bernstein, M. S. (2015). Flock: Hybrid Crowd-Machine Learning Classifiers. </a:t>
            </a:r>
            <a:r>
              <a:rPr lang="en" sz="900" i="1"/>
              <a:t>Proceedings of the 18th ACM Conference on Computer Supported Cooperative Work &amp; Social Computing</a:t>
            </a:r>
            <a:r>
              <a:rPr lang="en" sz="900"/>
              <a:t>, 600–611.</a:t>
            </a:r>
            <a:r>
              <a:rPr lang="en" sz="900">
                <a:uFill>
                  <a:noFill/>
                </a:uFill>
                <a:hlinkClick r:id="rId3"/>
              </a:rPr>
              <a:t>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200" y="357322"/>
            <a:ext cx="6069350" cy="16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202" y="2122524"/>
            <a:ext cx="4409722" cy="16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2975" y="2101400"/>
            <a:ext cx="3325450" cy="170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694" y="864011"/>
            <a:ext cx="3879475" cy="2549689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56"/>
          <p:cNvSpPr txBox="1"/>
          <p:nvPr/>
        </p:nvSpPr>
        <p:spPr>
          <a:xfrm>
            <a:off x="774000" y="3798000"/>
            <a:ext cx="7002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first painting is probably a Monet because it has lilies in it, and looks like Monet’s style. The second probably isn’t Monet because Monet doesn’t normally put people in his paintings. </a:t>
            </a:r>
            <a:endParaRPr/>
          </a:p>
        </p:txBody>
      </p:sp>
      <p:pic>
        <p:nvPicPr>
          <p:cNvPr id="373" name="Google Shape;373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514200"/>
            <a:ext cx="3794078" cy="28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7"/>
          <p:cNvSpPr txBox="1"/>
          <p:nvPr/>
        </p:nvSpPr>
        <p:spPr>
          <a:xfrm>
            <a:off x="447250" y="304150"/>
            <a:ext cx="660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by conjunctions…</a:t>
            </a:r>
            <a:endParaRPr/>
          </a:p>
        </p:txBody>
      </p:sp>
      <p:sp>
        <p:nvSpPr>
          <p:cNvPr id="379" name="Google Shape;379;p57"/>
          <p:cNvSpPr txBox="1"/>
          <p:nvPr/>
        </p:nvSpPr>
        <p:spPr>
          <a:xfrm>
            <a:off x="447250" y="756625"/>
            <a:ext cx="7002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The first painting is probably a Monet because it has lilies in it</a:t>
            </a:r>
            <a:r>
              <a:rPr lang="en"/>
              <a:t>, </a:t>
            </a:r>
            <a:r>
              <a:rPr lang="en" b="1">
                <a:solidFill>
                  <a:srgbClr val="1155CC"/>
                </a:solidFill>
              </a:rPr>
              <a:t>and looks like Monet’s style</a:t>
            </a:r>
            <a:r>
              <a:rPr lang="en"/>
              <a:t>. </a:t>
            </a:r>
            <a:r>
              <a:rPr lang="en" b="1">
                <a:solidFill>
                  <a:srgbClr val="674EA7"/>
                </a:solidFill>
              </a:rPr>
              <a:t>The second probably isn’t Monet because Monet doesn’t normally put people in his paintings. </a:t>
            </a:r>
            <a:endParaRPr b="1">
              <a:solidFill>
                <a:srgbClr val="674EA7"/>
              </a:solidFill>
            </a:endParaRPr>
          </a:p>
        </p:txBody>
      </p:sp>
      <p:sp>
        <p:nvSpPr>
          <p:cNvPr id="380" name="Google Shape;380;p57"/>
          <p:cNvSpPr txBox="1"/>
          <p:nvPr/>
        </p:nvSpPr>
        <p:spPr>
          <a:xfrm>
            <a:off x="447250" y="1860663"/>
            <a:ext cx="660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Cluster using any clustering algorithm…</a:t>
            </a:r>
            <a:endParaRPr/>
          </a:p>
        </p:txBody>
      </p:sp>
      <p:sp>
        <p:nvSpPr>
          <p:cNvPr id="381" name="Google Shape;381;p57"/>
          <p:cNvSpPr txBox="1"/>
          <p:nvPr/>
        </p:nvSpPr>
        <p:spPr>
          <a:xfrm>
            <a:off x="447250" y="2260875"/>
            <a:ext cx="7138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The first painting is probably a Monet because it has lilies in it</a:t>
            </a:r>
            <a:endParaRPr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It has flowers</a:t>
            </a:r>
            <a:endParaRPr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The painting including lilies </a:t>
            </a:r>
            <a:endParaRPr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There are flowers and lilies in the painting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382" name="Google Shape;382;p57"/>
          <p:cNvSpPr txBox="1"/>
          <p:nvPr/>
        </p:nvSpPr>
        <p:spPr>
          <a:xfrm>
            <a:off x="447250" y="3506625"/>
            <a:ext cx="660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Crowd-source an aggregated feature label</a:t>
            </a:r>
            <a:endParaRPr/>
          </a:p>
        </p:txBody>
      </p:sp>
      <p:sp>
        <p:nvSpPr>
          <p:cNvPr id="383" name="Google Shape;383;p57"/>
          <p:cNvSpPr txBox="1"/>
          <p:nvPr/>
        </p:nvSpPr>
        <p:spPr>
          <a:xfrm>
            <a:off x="447250" y="3906825"/>
            <a:ext cx="713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Does the painting have flowers/lilies?</a:t>
            </a:r>
            <a:endParaRPr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389" name="Google Shape;389;p5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lnSpc>
                <a:spcPct val="100000"/>
              </a:lnSpc>
            </a:pPr>
            <a:r>
              <a:rPr lang="en" sz="2000"/>
              <a:t>Flock outperforms:</a:t>
            </a:r>
          </a:p>
          <a:p>
            <a:pPr marL="825500" lvl="1" indent="-342900">
              <a:lnSpc>
                <a:spcPct val="100000"/>
              </a:lnSpc>
            </a:pPr>
            <a:r>
              <a:rPr lang="en" sz="2000"/>
              <a:t>Original features/data used directly</a:t>
            </a:r>
          </a:p>
          <a:p>
            <a:pPr marL="825500" lvl="1" indent="-342900">
              <a:lnSpc>
                <a:spcPct val="100000"/>
              </a:lnSpc>
            </a:pPr>
            <a:r>
              <a:rPr lang="en" sz="2000"/>
              <a:t>Machine-engineered features only</a:t>
            </a:r>
          </a:p>
          <a:p>
            <a:pPr marL="825500" lvl="1" indent="-342900">
              <a:lnSpc>
                <a:spcPct val="100000"/>
              </a:lnSpc>
            </a:pPr>
            <a:r>
              <a:rPr lang="en" sz="2000"/>
              <a:t>Crowd classifications</a:t>
            </a:r>
          </a:p>
          <a:p>
            <a:pPr marL="368300">
              <a:lnSpc>
                <a:spcPct val="100000"/>
              </a:lnSpc>
            </a:pPr>
            <a:r>
              <a:rPr lang="en" sz="2150"/>
              <a:t>And generates interpretable features, ie.</a:t>
            </a:r>
          </a:p>
          <a:p>
            <a:pPr marL="825500" lvl="1" indent="-342900">
              <a:lnSpc>
                <a:spcPct val="100000"/>
              </a:lnSpc>
            </a:pPr>
            <a:r>
              <a:rPr lang="en" sz="2000"/>
              <a:t>Contains flowers</a:t>
            </a:r>
          </a:p>
          <a:p>
            <a:pPr marL="825500" lvl="1" indent="-342900">
              <a:lnSpc>
                <a:spcPct val="100000"/>
              </a:lnSpc>
            </a:pPr>
            <a:r>
              <a:rPr lang="en" sz="2000"/>
              <a:t>Is abstract </a:t>
            </a:r>
          </a:p>
          <a:p>
            <a:pPr marL="825500" lvl="1" indent="-342900">
              <a:lnSpc>
                <a:spcPct val="100000"/>
              </a:lnSpc>
            </a:pPr>
            <a:r>
              <a:rPr lang="en" sz="2000"/>
              <a:t>Does not contain people</a:t>
            </a:r>
            <a:endParaRPr sz="2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Ballet: Feature Engineering with Feedback</a:t>
            </a:r>
            <a:endParaRPr/>
          </a:p>
        </p:txBody>
      </p:sp>
      <p:sp>
        <p:nvSpPr>
          <p:cNvPr id="395" name="Google Shape;395;p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" sz="1800"/>
              <a:t>Abstract away model building/training/evaluating </a:t>
            </a:r>
          </a:p>
          <a:p>
            <a:pPr>
              <a:lnSpc>
                <a:spcPct val="150000"/>
              </a:lnSpc>
            </a:pPr>
            <a:r>
              <a:rPr lang="en" sz="1800"/>
              <a:t>Write features with only simple Python</a:t>
            </a:r>
            <a:endParaRPr sz="1800"/>
          </a:p>
        </p:txBody>
      </p:sp>
      <p:sp>
        <p:nvSpPr>
          <p:cNvPr id="396" name="Google Shape;396;p59"/>
          <p:cNvSpPr txBox="1"/>
          <p:nvPr/>
        </p:nvSpPr>
        <p:spPr>
          <a:xfrm>
            <a:off x="0" y="4681865"/>
            <a:ext cx="705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>
                <a:solidFill>
                  <a:srgbClr val="222222"/>
                </a:solidFill>
                <a:effectLst/>
                <a:latin typeface="+mj-lt"/>
              </a:rPr>
              <a:t>Smith, M. J., Cito, J., Lu, K., &amp; </a:t>
            </a:r>
            <a:r>
              <a:rPr lang="en-US" sz="900" b="0" i="0" err="1">
                <a:solidFill>
                  <a:srgbClr val="222222"/>
                </a:solidFill>
                <a:effectLst/>
                <a:latin typeface="+mj-lt"/>
              </a:rPr>
              <a:t>Veeramachaneni</a:t>
            </a:r>
            <a:r>
              <a:rPr lang="en-US" sz="900" b="0" i="0">
                <a:solidFill>
                  <a:srgbClr val="222222"/>
                </a:solidFill>
                <a:effectLst/>
                <a:latin typeface="+mj-lt"/>
              </a:rPr>
              <a:t>, K. (2021). Enabling collaborative data science development with the Ballet framework. </a:t>
            </a:r>
            <a:r>
              <a:rPr lang="en-US" sz="900" b="0" i="1">
                <a:solidFill>
                  <a:srgbClr val="222222"/>
                </a:solidFill>
                <a:effectLst/>
                <a:latin typeface="+mj-lt"/>
              </a:rPr>
              <a:t>Proceedings of the ACM on Human-Computer Interaction</a:t>
            </a:r>
            <a:r>
              <a:rPr lang="en-US" sz="900" b="0" i="0">
                <a:solidFill>
                  <a:srgbClr val="222222"/>
                </a:solidFill>
                <a:effectLst/>
                <a:latin typeface="+mj-lt"/>
              </a:rPr>
              <a:t>, </a:t>
            </a:r>
            <a:r>
              <a:rPr lang="en-US" sz="900" b="0" i="1">
                <a:solidFill>
                  <a:srgbClr val="222222"/>
                </a:solidFill>
                <a:effectLst/>
                <a:latin typeface="+mj-lt"/>
              </a:rPr>
              <a:t>5</a:t>
            </a:r>
            <a:r>
              <a:rPr lang="en-US" sz="900" b="0" i="0">
                <a:solidFill>
                  <a:srgbClr val="222222"/>
                </a:solidFill>
                <a:effectLst/>
                <a:latin typeface="+mj-lt"/>
              </a:rPr>
              <a:t>(CSCW2), 1-39.</a:t>
            </a:r>
            <a:endParaRPr sz="900" u="sng">
              <a:solidFill>
                <a:schemeClr val="hlink"/>
              </a:solidFill>
              <a:latin typeface="+mj-lt"/>
            </a:endParaRPr>
          </a:p>
        </p:txBody>
      </p:sp>
      <p:pic>
        <p:nvPicPr>
          <p:cNvPr id="2" name="Google Shape;403;p60">
            <a:extLst>
              <a:ext uri="{FF2B5EF4-FFF2-40B4-BE49-F238E27FC236}">
                <a16:creationId xmlns:a16="http://schemas.microsoft.com/office/drawing/2014/main" id="{C3A60DCD-7ED7-F46E-FD21-9A8049779F1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572" y="2264973"/>
            <a:ext cx="6268251" cy="17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for Interpretable Features</a:t>
            </a:r>
            <a:endParaRPr/>
          </a:p>
        </p:txBody>
      </p:sp>
      <p:sp>
        <p:nvSpPr>
          <p:cNvPr id="314" name="Google Shape;314;p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indent="-457200">
              <a:lnSpc>
                <a:spcPct val="15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en-US" sz="2000">
                <a:solidFill>
                  <a:schemeClr val="bg2"/>
                </a:solidFill>
              </a:rPr>
              <a:t>Including the user</a:t>
            </a:r>
            <a:endParaRPr lang="en" sz="2000">
              <a:solidFill>
                <a:schemeClr val="bg2"/>
              </a:solidFill>
            </a:endParaRPr>
          </a:p>
          <a:p>
            <a:pPr marL="571500" indent="-457200">
              <a:lnSpc>
                <a:spcPct val="150000"/>
              </a:lnSpc>
              <a:buClr>
                <a:schemeClr val="dk1"/>
              </a:buClr>
              <a:buFont typeface="+mj-lt"/>
              <a:buAutoNum type="arabicPeriod"/>
            </a:pPr>
            <a:r>
              <a:rPr lang="en" sz="2000"/>
              <a:t>Using interpretable feature transformations</a:t>
            </a:r>
          </a:p>
          <a:p>
            <a:pPr marL="571500" indent="-457200">
              <a:lnSpc>
                <a:spcPct val="15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en" sz="2000">
                <a:solidFill>
                  <a:schemeClr val="bg2"/>
                </a:solidFill>
              </a:rPr>
              <a:t>Using interpretable feature generation</a:t>
            </a:r>
            <a:endParaRPr sz="20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989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7"/>
          <p:cNvSpPr txBox="1">
            <a:spLocks noGrp="1"/>
          </p:cNvSpPr>
          <p:nvPr>
            <p:ph type="title"/>
          </p:nvPr>
        </p:nvSpPr>
        <p:spPr>
          <a:xfrm>
            <a:off x="718100" y="4590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Pyreal: System for Interpretable Transforms</a:t>
            </a:r>
            <a:endParaRPr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F8F981C-5151-E5FA-1A7D-2073BE310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82" y="290285"/>
            <a:ext cx="723798" cy="805399"/>
          </a:xfrm>
          <a:prstGeom prst="rect">
            <a:avLst/>
          </a:prstGeom>
        </p:spPr>
      </p:pic>
      <p:sp>
        <p:nvSpPr>
          <p:cNvPr id="17" name="Google Shape;232;p44">
            <a:extLst>
              <a:ext uri="{FF2B5EF4-FFF2-40B4-BE49-F238E27FC236}">
                <a16:creationId xmlns:a16="http://schemas.microsoft.com/office/drawing/2014/main" id="{0E1FAFBA-2422-71C1-002B-385ACCFA724F}"/>
              </a:ext>
            </a:extLst>
          </p:cNvPr>
          <p:cNvSpPr/>
          <p:nvPr/>
        </p:nvSpPr>
        <p:spPr>
          <a:xfrm>
            <a:off x="6337159" y="1926727"/>
            <a:ext cx="1664100" cy="713400"/>
          </a:xfrm>
          <a:prstGeom prst="roundRect">
            <a:avLst>
              <a:gd name="adj" fmla="val 16667"/>
            </a:avLst>
          </a:prstGeom>
          <a:solidFill>
            <a:srgbClr val="FBFBD0"/>
          </a:solidFill>
          <a:ln w="9525" cap="flat" cmpd="sng">
            <a:solidFill>
              <a:srgbClr val="FBFBD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Interpretable Feature Space</a:t>
            </a:r>
            <a:endParaRPr/>
          </a:p>
        </p:txBody>
      </p:sp>
      <p:sp>
        <p:nvSpPr>
          <p:cNvPr id="18" name="Google Shape;233;p44">
            <a:extLst>
              <a:ext uri="{FF2B5EF4-FFF2-40B4-BE49-F238E27FC236}">
                <a16:creationId xmlns:a16="http://schemas.microsoft.com/office/drawing/2014/main" id="{E63528A3-7603-C1FC-3F7D-CCD661425E86}"/>
              </a:ext>
            </a:extLst>
          </p:cNvPr>
          <p:cNvSpPr/>
          <p:nvPr/>
        </p:nvSpPr>
        <p:spPr>
          <a:xfrm>
            <a:off x="3459461" y="1922553"/>
            <a:ext cx="1939361" cy="713400"/>
          </a:xfrm>
          <a:prstGeom prst="roundRect">
            <a:avLst>
              <a:gd name="adj" fmla="val 16667"/>
            </a:avLst>
          </a:prstGeom>
          <a:solidFill>
            <a:srgbClr val="ECDDEE"/>
          </a:solidFill>
          <a:ln w="9525" cap="flat" cmpd="sng">
            <a:solidFill>
              <a:srgbClr val="ECDD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Explanation-Algorithm Feature Space</a:t>
            </a:r>
            <a:endParaRPr sz="1300"/>
          </a:p>
        </p:txBody>
      </p:sp>
      <p:sp>
        <p:nvSpPr>
          <p:cNvPr id="19" name="Google Shape;234;p44">
            <a:extLst>
              <a:ext uri="{FF2B5EF4-FFF2-40B4-BE49-F238E27FC236}">
                <a16:creationId xmlns:a16="http://schemas.microsoft.com/office/drawing/2014/main" id="{4AFB8300-0F76-96D5-24C0-0A0934BF4878}"/>
              </a:ext>
            </a:extLst>
          </p:cNvPr>
          <p:cNvSpPr/>
          <p:nvPr/>
        </p:nvSpPr>
        <p:spPr>
          <a:xfrm>
            <a:off x="895997" y="1926715"/>
            <a:ext cx="1664100" cy="713400"/>
          </a:xfrm>
          <a:prstGeom prst="roundRect">
            <a:avLst>
              <a:gd name="adj" fmla="val 16667"/>
            </a:avLst>
          </a:prstGeom>
          <a:solidFill>
            <a:srgbClr val="FAD1D2"/>
          </a:solidFill>
          <a:ln w="9525" cap="flat" cmpd="sng">
            <a:solidFill>
              <a:srgbClr val="FAD1D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Feature Space</a:t>
            </a:r>
            <a:endParaRPr/>
          </a:p>
        </p:txBody>
      </p:sp>
      <p:sp>
        <p:nvSpPr>
          <p:cNvPr id="20" name="Google Shape;235;p44">
            <a:extLst>
              <a:ext uri="{FF2B5EF4-FFF2-40B4-BE49-F238E27FC236}">
                <a16:creationId xmlns:a16="http://schemas.microsoft.com/office/drawing/2014/main" id="{210136F6-AD30-C17C-F1BB-18F0824A5CE4}"/>
              </a:ext>
            </a:extLst>
          </p:cNvPr>
          <p:cNvSpPr/>
          <p:nvPr/>
        </p:nvSpPr>
        <p:spPr>
          <a:xfrm>
            <a:off x="3602759" y="3499415"/>
            <a:ext cx="1721100" cy="713400"/>
          </a:xfrm>
          <a:prstGeom prst="roundRect">
            <a:avLst>
              <a:gd name="adj" fmla="val 16667"/>
            </a:avLst>
          </a:prstGeom>
          <a:solidFill>
            <a:srgbClr val="DCF0DB"/>
          </a:solidFill>
          <a:ln w="9525" cap="flat" cmpd="sng">
            <a:solidFill>
              <a:srgbClr val="DCF0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Model-Ready Feature Space</a:t>
            </a:r>
            <a:endParaRPr/>
          </a:p>
        </p:txBody>
      </p:sp>
      <p:cxnSp>
        <p:nvCxnSpPr>
          <p:cNvPr id="21" name="Google Shape;236;p44">
            <a:extLst>
              <a:ext uri="{FF2B5EF4-FFF2-40B4-BE49-F238E27FC236}">
                <a16:creationId xmlns:a16="http://schemas.microsoft.com/office/drawing/2014/main" id="{438A2C99-8246-2694-54B0-B6E9F6C5B067}"/>
              </a:ext>
            </a:extLst>
          </p:cNvPr>
          <p:cNvCxnSpPr>
            <a:cxnSpLocks/>
          </p:cNvCxnSpPr>
          <p:nvPr/>
        </p:nvCxnSpPr>
        <p:spPr>
          <a:xfrm>
            <a:off x="2692634" y="2305365"/>
            <a:ext cx="631137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" name="Google Shape;237;p44">
            <a:extLst>
              <a:ext uri="{FF2B5EF4-FFF2-40B4-BE49-F238E27FC236}">
                <a16:creationId xmlns:a16="http://schemas.microsoft.com/office/drawing/2014/main" id="{2E058D6F-375A-FFED-472A-02B0E5DCD682}"/>
              </a:ext>
            </a:extLst>
          </p:cNvPr>
          <p:cNvCxnSpPr/>
          <p:nvPr/>
        </p:nvCxnSpPr>
        <p:spPr>
          <a:xfrm rot="10800000">
            <a:off x="4814263" y="2671166"/>
            <a:ext cx="9000" cy="75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" name="Google Shape;238;p44">
            <a:extLst>
              <a:ext uri="{FF2B5EF4-FFF2-40B4-BE49-F238E27FC236}">
                <a16:creationId xmlns:a16="http://schemas.microsoft.com/office/drawing/2014/main" id="{786F5033-9CBA-51B9-C2CD-1AA081FEDCA1}"/>
              </a:ext>
            </a:extLst>
          </p:cNvPr>
          <p:cNvCxnSpPr/>
          <p:nvPr/>
        </p:nvCxnSpPr>
        <p:spPr>
          <a:xfrm>
            <a:off x="4253035" y="2676877"/>
            <a:ext cx="9000" cy="75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Google Shape;239;p44">
            <a:extLst>
              <a:ext uri="{FF2B5EF4-FFF2-40B4-BE49-F238E27FC236}">
                <a16:creationId xmlns:a16="http://schemas.microsoft.com/office/drawing/2014/main" id="{623678B0-EBFD-403A-FA4C-08B45125DE58}"/>
              </a:ext>
            </a:extLst>
          </p:cNvPr>
          <p:cNvSpPr txBox="1"/>
          <p:nvPr/>
        </p:nvSpPr>
        <p:spPr>
          <a:xfrm>
            <a:off x="2520625" y="2338190"/>
            <a:ext cx="935764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Data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5" name="Google Shape;240;p44">
            <a:extLst>
              <a:ext uri="{FF2B5EF4-FFF2-40B4-BE49-F238E27FC236}">
                <a16:creationId xmlns:a16="http://schemas.microsoft.com/office/drawing/2014/main" id="{7376FBAF-02C3-1ACB-9D54-AB0C540FD840}"/>
              </a:ext>
            </a:extLst>
          </p:cNvPr>
          <p:cNvSpPr txBox="1"/>
          <p:nvPr/>
        </p:nvSpPr>
        <p:spPr>
          <a:xfrm>
            <a:off x="1229297" y="1200427"/>
            <a:ext cx="997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Data</a:t>
            </a:r>
            <a:endParaRPr sz="1300">
              <a:solidFill>
                <a:schemeClr val="dk1"/>
              </a:solidFill>
            </a:endParaRPr>
          </a:p>
        </p:txBody>
      </p:sp>
      <p:cxnSp>
        <p:nvCxnSpPr>
          <p:cNvPr id="26" name="Google Shape;241;p44">
            <a:extLst>
              <a:ext uri="{FF2B5EF4-FFF2-40B4-BE49-F238E27FC236}">
                <a16:creationId xmlns:a16="http://schemas.microsoft.com/office/drawing/2014/main" id="{D9224EBF-90B9-3871-5060-71F89360C33D}"/>
              </a:ext>
            </a:extLst>
          </p:cNvPr>
          <p:cNvCxnSpPr/>
          <p:nvPr/>
        </p:nvCxnSpPr>
        <p:spPr>
          <a:xfrm flipH="1">
            <a:off x="1718897" y="1536427"/>
            <a:ext cx="6900" cy="341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" name="Google Shape;242;p44">
            <a:extLst>
              <a:ext uri="{FF2B5EF4-FFF2-40B4-BE49-F238E27FC236}">
                <a16:creationId xmlns:a16="http://schemas.microsoft.com/office/drawing/2014/main" id="{0A0C3908-A0E1-4D63-25EB-ACD805B81AAE}"/>
              </a:ext>
            </a:extLst>
          </p:cNvPr>
          <p:cNvSpPr txBox="1"/>
          <p:nvPr/>
        </p:nvSpPr>
        <p:spPr>
          <a:xfrm>
            <a:off x="3704548" y="2836470"/>
            <a:ext cx="997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Data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8" name="Google Shape;243;p44">
            <a:extLst>
              <a:ext uri="{FF2B5EF4-FFF2-40B4-BE49-F238E27FC236}">
                <a16:creationId xmlns:a16="http://schemas.microsoft.com/office/drawing/2014/main" id="{36822457-02B2-8C2A-A99C-807495847D37}"/>
              </a:ext>
            </a:extLst>
          </p:cNvPr>
          <p:cNvSpPr txBox="1"/>
          <p:nvPr/>
        </p:nvSpPr>
        <p:spPr>
          <a:xfrm>
            <a:off x="4746247" y="2871843"/>
            <a:ext cx="997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Prediction</a:t>
            </a:r>
            <a:endParaRPr sz="1300">
              <a:solidFill>
                <a:schemeClr val="dk1"/>
              </a:solidFill>
            </a:endParaRPr>
          </a:p>
        </p:txBody>
      </p:sp>
      <p:cxnSp>
        <p:nvCxnSpPr>
          <p:cNvPr id="29" name="Google Shape;245;p44">
            <a:extLst>
              <a:ext uri="{FF2B5EF4-FFF2-40B4-BE49-F238E27FC236}">
                <a16:creationId xmlns:a16="http://schemas.microsoft.com/office/drawing/2014/main" id="{7B460B49-9D01-05C1-F392-79ABF37EB4A1}"/>
              </a:ext>
            </a:extLst>
          </p:cNvPr>
          <p:cNvCxnSpPr>
            <a:cxnSpLocks/>
          </p:cNvCxnSpPr>
          <p:nvPr/>
        </p:nvCxnSpPr>
        <p:spPr>
          <a:xfrm>
            <a:off x="5466140" y="2279253"/>
            <a:ext cx="752119" cy="671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" name="Google Shape;246;p44">
            <a:extLst>
              <a:ext uri="{FF2B5EF4-FFF2-40B4-BE49-F238E27FC236}">
                <a16:creationId xmlns:a16="http://schemas.microsoft.com/office/drawing/2014/main" id="{D1F1E493-7287-C054-6143-7FDE7C460B61}"/>
              </a:ext>
            </a:extLst>
          </p:cNvPr>
          <p:cNvSpPr txBox="1"/>
          <p:nvPr/>
        </p:nvSpPr>
        <p:spPr>
          <a:xfrm>
            <a:off x="5228541" y="2330715"/>
            <a:ext cx="1278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Explanation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" name="Google Shape;396;p59">
            <a:extLst>
              <a:ext uri="{FF2B5EF4-FFF2-40B4-BE49-F238E27FC236}">
                <a16:creationId xmlns:a16="http://schemas.microsoft.com/office/drawing/2014/main" id="{35325D94-D2A2-9AD1-9849-779EF99F9F65}"/>
              </a:ext>
            </a:extLst>
          </p:cNvPr>
          <p:cNvSpPr txBox="1"/>
          <p:nvPr/>
        </p:nvSpPr>
        <p:spPr>
          <a:xfrm>
            <a:off x="0" y="4820365"/>
            <a:ext cx="7765143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+mj-lt"/>
              </a:rPr>
              <a:t>https://dtail.gitbook.io/pyreal/</a:t>
            </a:r>
            <a:endParaRPr sz="900" u="sng">
              <a:solidFill>
                <a:schemeClr val="hlin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54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4" grpId="0"/>
      <p:bldP spid="27" grpId="0"/>
      <p:bldP spid="28" grpId="0"/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9"/>
          <p:cNvPicPr preferRelativeResize="0"/>
          <p:nvPr/>
        </p:nvPicPr>
        <p:blipFill rotWithShape="1">
          <a:blip r:embed="rId3">
            <a:alphaModFix/>
          </a:blip>
          <a:srcRect t="43358"/>
          <a:stretch/>
        </p:blipFill>
        <p:spPr>
          <a:xfrm>
            <a:off x="1298906" y="124408"/>
            <a:ext cx="5564222" cy="2335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17;p33">
            <a:extLst>
              <a:ext uri="{FF2B5EF4-FFF2-40B4-BE49-F238E27FC236}">
                <a16:creationId xmlns:a16="http://schemas.microsoft.com/office/drawing/2014/main" id="{756871B4-71CA-C9EB-AD9A-DCF0780818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896" b="56640"/>
          <a:stretch/>
        </p:blipFill>
        <p:spPr>
          <a:xfrm>
            <a:off x="1862275" y="3294348"/>
            <a:ext cx="4762043" cy="13583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D30873-6141-E98D-F0C1-8C3CB08F2F9A}"/>
              </a:ext>
            </a:extLst>
          </p:cNvPr>
          <p:cNvSpPr/>
          <p:nvPr/>
        </p:nvSpPr>
        <p:spPr>
          <a:xfrm>
            <a:off x="5611980" y="64450"/>
            <a:ext cx="2133600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417;p62">
            <a:extLst>
              <a:ext uri="{FF2B5EF4-FFF2-40B4-BE49-F238E27FC236}">
                <a16:creationId xmlns:a16="http://schemas.microsoft.com/office/drawing/2014/main" id="{4658907C-3130-AB64-A0F8-8FD9B4F8FA5F}"/>
              </a:ext>
            </a:extLst>
          </p:cNvPr>
          <p:cNvSpPr/>
          <p:nvPr/>
        </p:nvSpPr>
        <p:spPr>
          <a:xfrm>
            <a:off x="1722889" y="1619410"/>
            <a:ext cx="1923300" cy="326572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17;p62">
            <a:extLst>
              <a:ext uri="{FF2B5EF4-FFF2-40B4-BE49-F238E27FC236}">
                <a16:creationId xmlns:a16="http://schemas.microsoft.com/office/drawing/2014/main" id="{1BC66B31-DE35-7388-7A98-FC5DF7190C9B}"/>
              </a:ext>
            </a:extLst>
          </p:cNvPr>
          <p:cNvSpPr/>
          <p:nvPr/>
        </p:nvSpPr>
        <p:spPr>
          <a:xfrm>
            <a:off x="1722889" y="4071411"/>
            <a:ext cx="2105779" cy="326572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CDEF6ED-C64D-5CDC-EF28-2AF99404F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6409" y="2542022"/>
            <a:ext cx="496141" cy="552076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A760F8C-6815-54E3-02B3-9DBDAFA85027}"/>
              </a:ext>
            </a:extLst>
          </p:cNvPr>
          <p:cNvSpPr/>
          <p:nvPr/>
        </p:nvSpPr>
        <p:spPr>
          <a:xfrm>
            <a:off x="4972550" y="2542022"/>
            <a:ext cx="257818" cy="62873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842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9"/>
          <p:cNvPicPr preferRelativeResize="0"/>
          <p:nvPr/>
        </p:nvPicPr>
        <p:blipFill rotWithShape="1">
          <a:blip r:embed="rId3">
            <a:alphaModFix/>
          </a:blip>
          <a:srcRect t="43358"/>
          <a:stretch/>
        </p:blipFill>
        <p:spPr>
          <a:xfrm>
            <a:off x="1298906" y="145034"/>
            <a:ext cx="5564222" cy="2335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17;p33">
            <a:extLst>
              <a:ext uri="{FF2B5EF4-FFF2-40B4-BE49-F238E27FC236}">
                <a16:creationId xmlns:a16="http://schemas.microsoft.com/office/drawing/2014/main" id="{756871B4-71CA-C9EB-AD9A-DCF0780818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896" b="56640"/>
          <a:stretch/>
        </p:blipFill>
        <p:spPr>
          <a:xfrm>
            <a:off x="1862275" y="3305380"/>
            <a:ext cx="4762043" cy="13583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D30873-6141-E98D-F0C1-8C3CB08F2F9A}"/>
              </a:ext>
            </a:extLst>
          </p:cNvPr>
          <p:cNvSpPr/>
          <p:nvPr/>
        </p:nvSpPr>
        <p:spPr>
          <a:xfrm>
            <a:off x="5611980" y="64450"/>
            <a:ext cx="2133600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CDEF6ED-C64D-5CDC-EF28-2AF99404F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6409" y="2542022"/>
            <a:ext cx="496141" cy="552076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A760F8C-6815-54E3-02B3-9DBDAFA85027}"/>
              </a:ext>
            </a:extLst>
          </p:cNvPr>
          <p:cNvSpPr/>
          <p:nvPr/>
        </p:nvSpPr>
        <p:spPr>
          <a:xfrm>
            <a:off x="4972550" y="2542022"/>
            <a:ext cx="257818" cy="62873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17;p62">
            <a:extLst>
              <a:ext uri="{FF2B5EF4-FFF2-40B4-BE49-F238E27FC236}">
                <a16:creationId xmlns:a16="http://schemas.microsoft.com/office/drawing/2014/main" id="{4B7C4683-6D76-1AB1-AAE2-1B0F124D37C6}"/>
              </a:ext>
            </a:extLst>
          </p:cNvPr>
          <p:cNvSpPr/>
          <p:nvPr/>
        </p:nvSpPr>
        <p:spPr>
          <a:xfrm>
            <a:off x="1663825" y="530279"/>
            <a:ext cx="1923300" cy="326572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417;p62">
            <a:extLst>
              <a:ext uri="{FF2B5EF4-FFF2-40B4-BE49-F238E27FC236}">
                <a16:creationId xmlns:a16="http://schemas.microsoft.com/office/drawing/2014/main" id="{BB7F44F9-55DB-2D0B-3DEE-F9BAAD3812D9}"/>
              </a:ext>
            </a:extLst>
          </p:cNvPr>
          <p:cNvSpPr/>
          <p:nvPr/>
        </p:nvSpPr>
        <p:spPr>
          <a:xfrm>
            <a:off x="1663825" y="1078810"/>
            <a:ext cx="1923300" cy="326572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17;p62">
            <a:extLst>
              <a:ext uri="{FF2B5EF4-FFF2-40B4-BE49-F238E27FC236}">
                <a16:creationId xmlns:a16="http://schemas.microsoft.com/office/drawing/2014/main" id="{104D653D-9D8B-203E-9C2E-10DEB9439292}"/>
              </a:ext>
            </a:extLst>
          </p:cNvPr>
          <p:cNvSpPr/>
          <p:nvPr/>
        </p:nvSpPr>
        <p:spPr>
          <a:xfrm>
            <a:off x="1862275" y="3595480"/>
            <a:ext cx="1987649" cy="326572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05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DE6E14-1220-A4A9-3AD3-271C652BBD98}"/>
              </a:ext>
            </a:extLst>
          </p:cNvPr>
          <p:cNvSpPr/>
          <p:nvPr/>
        </p:nvSpPr>
        <p:spPr>
          <a:xfrm>
            <a:off x="1185333" y="2023075"/>
            <a:ext cx="1842344" cy="5995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Location:</a:t>
            </a:r>
          </a:p>
          <a:p>
            <a:pPr algn="ctr"/>
            <a:r>
              <a:rPr lang="en-US" err="1"/>
              <a:t>Denfield</a:t>
            </a:r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07A67F-858D-005B-306F-AEABD2A9E24B}"/>
              </a:ext>
            </a:extLst>
          </p:cNvPr>
          <p:cNvSpPr/>
          <p:nvPr/>
        </p:nvSpPr>
        <p:spPr>
          <a:xfrm>
            <a:off x="1185330" y="2667192"/>
            <a:ext cx="1842345" cy="6286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Population:</a:t>
            </a:r>
          </a:p>
          <a:p>
            <a:pPr algn="ctr"/>
            <a:r>
              <a:rPr lang="en-US"/>
              <a:t>120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F3D8FD-609B-C9C6-EEC9-5C741B7397D2}"/>
              </a:ext>
            </a:extLst>
          </p:cNvPr>
          <p:cNvSpPr/>
          <p:nvPr/>
        </p:nvSpPr>
        <p:spPr>
          <a:xfrm>
            <a:off x="1185331" y="3386344"/>
            <a:ext cx="1842346" cy="6602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Median Income:</a:t>
            </a:r>
          </a:p>
          <a:p>
            <a:pPr algn="ctr"/>
            <a:r>
              <a:rPr lang="en-US"/>
              <a:t>$32,000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66015A-195D-71B2-B596-AABB1D1F4BE5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027677" y="2322835"/>
            <a:ext cx="778934" cy="4220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87E670-6CA1-382A-09A7-FEA5C766EE60}"/>
              </a:ext>
            </a:extLst>
          </p:cNvPr>
          <p:cNvCxnSpPr>
            <a:cxnSpLocks/>
            <a:stCxn id="5" idx="3"/>
            <a:endCxn id="20" idx="1"/>
          </p:cNvCxnSpPr>
          <p:nvPr/>
        </p:nvCxnSpPr>
        <p:spPr>
          <a:xfrm flipV="1">
            <a:off x="3027675" y="2978151"/>
            <a:ext cx="778938" cy="33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A1DE9D2-9B5B-78D1-DBE9-209416138AC8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3027677" y="3237330"/>
            <a:ext cx="778934" cy="4791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enfeld (Duluth) - Wikipedia">
            <a:extLst>
              <a:ext uri="{FF2B5EF4-FFF2-40B4-BE49-F238E27FC236}">
                <a16:creationId xmlns:a16="http://schemas.microsoft.com/office/drawing/2014/main" id="{64C66AA6-8290-4200-A7B9-29D3D036B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29" y="342062"/>
            <a:ext cx="1807348" cy="1355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A60D71D-71CE-D91B-86D4-A1A3FE68DAA2}"/>
              </a:ext>
            </a:extLst>
          </p:cNvPr>
          <p:cNvSpPr/>
          <p:nvPr/>
        </p:nvSpPr>
        <p:spPr>
          <a:xfrm>
            <a:off x="3806613" y="2352889"/>
            <a:ext cx="1530774" cy="12505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?</a:t>
            </a:r>
          </a:p>
        </p:txBody>
      </p:sp>
      <p:pic>
        <p:nvPicPr>
          <p:cNvPr id="22" name="Google Shape;119;p21">
            <a:extLst>
              <a:ext uri="{FF2B5EF4-FFF2-40B4-BE49-F238E27FC236}">
                <a16:creationId xmlns:a16="http://schemas.microsoft.com/office/drawing/2014/main" id="{D63EB82C-58B7-1C1B-31FE-AA85C049B58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6966" y="1672868"/>
            <a:ext cx="630067" cy="6300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30F4B1B-1663-4282-8CF4-EA6671EEEBB9}"/>
              </a:ext>
            </a:extLst>
          </p:cNvPr>
          <p:cNvSpPr/>
          <p:nvPr/>
        </p:nvSpPr>
        <p:spPr>
          <a:xfrm>
            <a:off x="5991013" y="2597378"/>
            <a:ext cx="2299548" cy="7615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Median House Price:</a:t>
            </a:r>
          </a:p>
          <a:p>
            <a:pPr algn="ctr"/>
            <a:r>
              <a:rPr lang="en-US"/>
              <a:t>$198,000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118E2D1-F71A-6F55-D3D9-4F9C998982C6}"/>
              </a:ext>
            </a:extLst>
          </p:cNvPr>
          <p:cNvCxnSpPr>
            <a:cxnSpLocks/>
            <a:stCxn id="20" idx="3"/>
            <a:endCxn id="23" idx="1"/>
          </p:cNvCxnSpPr>
          <p:nvPr/>
        </p:nvCxnSpPr>
        <p:spPr>
          <a:xfrm flipV="1">
            <a:off x="5337387" y="2978150"/>
            <a:ext cx="653626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9992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9"/>
          <p:cNvPicPr preferRelativeResize="0"/>
          <p:nvPr/>
        </p:nvPicPr>
        <p:blipFill rotWithShape="1">
          <a:blip r:embed="rId3">
            <a:alphaModFix/>
          </a:blip>
          <a:srcRect t="43358"/>
          <a:stretch/>
        </p:blipFill>
        <p:spPr>
          <a:xfrm>
            <a:off x="1298906" y="145034"/>
            <a:ext cx="5564222" cy="2335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17;p33">
            <a:extLst>
              <a:ext uri="{FF2B5EF4-FFF2-40B4-BE49-F238E27FC236}">
                <a16:creationId xmlns:a16="http://schemas.microsoft.com/office/drawing/2014/main" id="{756871B4-71CA-C9EB-AD9A-DCF0780818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896" b="56640"/>
          <a:stretch/>
        </p:blipFill>
        <p:spPr>
          <a:xfrm>
            <a:off x="1862275" y="3305380"/>
            <a:ext cx="4762043" cy="13583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D30873-6141-E98D-F0C1-8C3CB08F2F9A}"/>
              </a:ext>
            </a:extLst>
          </p:cNvPr>
          <p:cNvSpPr/>
          <p:nvPr/>
        </p:nvSpPr>
        <p:spPr>
          <a:xfrm>
            <a:off x="5611980" y="64450"/>
            <a:ext cx="2133600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CDEF6ED-C64D-5CDC-EF28-2AF99404F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6409" y="2542022"/>
            <a:ext cx="496141" cy="552076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A760F8C-6815-54E3-02B3-9DBDAFA85027}"/>
              </a:ext>
            </a:extLst>
          </p:cNvPr>
          <p:cNvSpPr/>
          <p:nvPr/>
        </p:nvSpPr>
        <p:spPr>
          <a:xfrm>
            <a:off x="4972550" y="2542022"/>
            <a:ext cx="257818" cy="62873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17;p62">
            <a:extLst>
              <a:ext uri="{FF2B5EF4-FFF2-40B4-BE49-F238E27FC236}">
                <a16:creationId xmlns:a16="http://schemas.microsoft.com/office/drawing/2014/main" id="{4B7C4683-6D76-1AB1-AAE2-1B0F124D37C6}"/>
              </a:ext>
            </a:extLst>
          </p:cNvPr>
          <p:cNvSpPr/>
          <p:nvPr/>
        </p:nvSpPr>
        <p:spPr>
          <a:xfrm>
            <a:off x="1599476" y="2153654"/>
            <a:ext cx="1987649" cy="326572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417;p62">
            <a:extLst>
              <a:ext uri="{FF2B5EF4-FFF2-40B4-BE49-F238E27FC236}">
                <a16:creationId xmlns:a16="http://schemas.microsoft.com/office/drawing/2014/main" id="{BB7F44F9-55DB-2D0B-3DEE-F9BAAD3812D9}"/>
              </a:ext>
            </a:extLst>
          </p:cNvPr>
          <p:cNvSpPr/>
          <p:nvPr/>
        </p:nvSpPr>
        <p:spPr>
          <a:xfrm>
            <a:off x="1599476" y="1355433"/>
            <a:ext cx="1987649" cy="326572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17;p62">
            <a:extLst>
              <a:ext uri="{FF2B5EF4-FFF2-40B4-BE49-F238E27FC236}">
                <a16:creationId xmlns:a16="http://schemas.microsoft.com/office/drawing/2014/main" id="{104D653D-9D8B-203E-9C2E-10DEB9439292}"/>
              </a:ext>
            </a:extLst>
          </p:cNvPr>
          <p:cNvSpPr/>
          <p:nvPr/>
        </p:nvSpPr>
        <p:spPr>
          <a:xfrm>
            <a:off x="1862275" y="3364053"/>
            <a:ext cx="1987649" cy="264286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9849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for Interpretable Features</a:t>
            </a:r>
            <a:endParaRPr/>
          </a:p>
        </p:txBody>
      </p:sp>
      <p:sp>
        <p:nvSpPr>
          <p:cNvPr id="470" name="Google Shape;470;p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indent="-457200">
              <a:lnSpc>
                <a:spcPct val="15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en-US" sz="2000">
                <a:solidFill>
                  <a:schemeClr val="bg2"/>
                </a:solidFill>
              </a:rPr>
              <a:t>Including the user</a:t>
            </a:r>
          </a:p>
          <a:p>
            <a:pPr marL="571500" indent="-457200">
              <a:lnSpc>
                <a:spcPct val="15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en-US" sz="2000">
                <a:solidFill>
                  <a:schemeClr val="bg2"/>
                </a:solidFill>
              </a:rPr>
              <a:t>Using interpretable feature transformations</a:t>
            </a:r>
          </a:p>
          <a:p>
            <a:pPr marL="571500" indent="-4572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000"/>
              <a:t>Using interpretable feature generation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the Gap Model (MGM)</a:t>
            </a:r>
            <a:endParaRPr/>
          </a:p>
        </p:txBody>
      </p:sp>
      <p:sp>
        <p:nvSpPr>
          <p:cNvPr id="482" name="Google Shape;482;p7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Assign features to groups with AND or OR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9F8BE43-EE52-DF9E-F357-F9BCBE4F9349}"/>
              </a:ext>
            </a:extLst>
          </p:cNvPr>
          <p:cNvSpPr/>
          <p:nvPr/>
        </p:nvSpPr>
        <p:spPr>
          <a:xfrm>
            <a:off x="1146194" y="1924376"/>
            <a:ext cx="1671851" cy="8833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lays eggs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3BAE10-C941-D16E-1624-DF71E082C56D}"/>
              </a:ext>
            </a:extLst>
          </p:cNvPr>
          <p:cNvSpPr/>
          <p:nvPr/>
        </p:nvSpPr>
        <p:spPr>
          <a:xfrm>
            <a:off x="3334106" y="1924376"/>
            <a:ext cx="1671851" cy="8833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backbone</a:t>
            </a:r>
          </a:p>
          <a:p>
            <a:pPr algn="ctr"/>
            <a:r>
              <a:rPr lang="en-US"/>
              <a:t>AND</a:t>
            </a:r>
          </a:p>
          <a:p>
            <a:pPr algn="ctr"/>
            <a:r>
              <a:rPr lang="en-US"/>
              <a:t>tail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572DFC-85E4-2B08-4843-EAA47910F4D8}"/>
              </a:ext>
            </a:extLst>
          </p:cNvPr>
          <p:cNvSpPr/>
          <p:nvPr/>
        </p:nvSpPr>
        <p:spPr>
          <a:xfrm>
            <a:off x="5488598" y="1924376"/>
            <a:ext cx="1671851" cy="8833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toothed</a:t>
            </a:r>
          </a:p>
          <a:p>
            <a:pPr algn="ctr"/>
            <a:r>
              <a:rPr lang="en-US"/>
              <a:t>OR</a:t>
            </a:r>
          </a:p>
          <a:p>
            <a:pPr algn="ctr"/>
            <a:r>
              <a:rPr lang="en-US"/>
              <a:t>predator</a:t>
            </a:r>
          </a:p>
        </p:txBody>
      </p:sp>
      <p:sp>
        <p:nvSpPr>
          <p:cNvPr id="2" name="Google Shape;396;p59">
            <a:extLst>
              <a:ext uri="{FF2B5EF4-FFF2-40B4-BE49-F238E27FC236}">
                <a16:creationId xmlns:a16="http://schemas.microsoft.com/office/drawing/2014/main" id="{D1D42565-003A-8256-B0BA-AF384392D626}"/>
              </a:ext>
            </a:extLst>
          </p:cNvPr>
          <p:cNvSpPr txBox="1"/>
          <p:nvPr/>
        </p:nvSpPr>
        <p:spPr>
          <a:xfrm>
            <a:off x="-1" y="4681865"/>
            <a:ext cx="7765143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indent="-228600"/>
            <a:r>
              <a:rPr lang="en-US" sz="900">
                <a:effectLst/>
              </a:rPr>
              <a:t>Kim, B., Shah, J. A., &amp; Doshi-Velez, F. (2015). Mind the Gap: A Generative Approach to Interpretable Feature Selection and Extraction. </a:t>
            </a:r>
            <a:r>
              <a:rPr lang="en-US" sz="900" i="1">
                <a:effectLst/>
              </a:rPr>
              <a:t>Advances in Neural Information Processing Systems</a:t>
            </a:r>
            <a:r>
              <a:rPr lang="en-US" sz="900">
                <a:effectLst/>
              </a:rPr>
              <a:t>, </a:t>
            </a:r>
            <a:r>
              <a:rPr lang="en-US" sz="900" i="1">
                <a:effectLst/>
              </a:rPr>
              <a:t>28</a:t>
            </a:r>
            <a:r>
              <a:rPr lang="en-US" sz="900">
                <a:effectLst/>
              </a:rPr>
              <a:t>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900" u="sng">
              <a:solidFill>
                <a:schemeClr val="hlin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the Gap Model (MGM)</a:t>
            </a:r>
            <a:endParaRPr/>
          </a:p>
        </p:txBody>
      </p:sp>
      <p:sp>
        <p:nvSpPr>
          <p:cNvPr id="482" name="Google Shape;482;p7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2. Identify groups maximize separation and iterate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F26427-914B-C783-FDE1-E22CDEED4105}"/>
              </a:ext>
            </a:extLst>
          </p:cNvPr>
          <p:cNvCxnSpPr/>
          <p:nvPr/>
        </p:nvCxnSpPr>
        <p:spPr>
          <a:xfrm>
            <a:off x="886511" y="2127993"/>
            <a:ext cx="0" cy="228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6258C6-FB46-EB27-C67A-380FF8C3F8A6}"/>
              </a:ext>
            </a:extLst>
          </p:cNvPr>
          <p:cNvCxnSpPr>
            <a:cxnSpLocks/>
          </p:cNvCxnSpPr>
          <p:nvPr/>
        </p:nvCxnSpPr>
        <p:spPr>
          <a:xfrm rot="5400000">
            <a:off x="2029512" y="3247297"/>
            <a:ext cx="0" cy="228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4C3508E-D892-C0B6-87E7-757B3E8F8174}"/>
              </a:ext>
            </a:extLst>
          </p:cNvPr>
          <p:cNvSpPr/>
          <p:nvPr/>
        </p:nvSpPr>
        <p:spPr>
          <a:xfrm>
            <a:off x="1247458" y="2357686"/>
            <a:ext cx="73282" cy="73282"/>
          </a:xfrm>
          <a:prstGeom prst="ellipse">
            <a:avLst/>
          </a:prstGeom>
          <a:solidFill>
            <a:srgbClr val="FFC000"/>
          </a:solidFill>
          <a:ln>
            <a:solidFill>
              <a:srgbClr val="C898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3C6957-B095-3A1C-9855-992A7270F3A6}"/>
              </a:ext>
            </a:extLst>
          </p:cNvPr>
          <p:cNvSpPr/>
          <p:nvPr/>
        </p:nvSpPr>
        <p:spPr>
          <a:xfrm>
            <a:off x="1316704" y="3020266"/>
            <a:ext cx="73282" cy="73282"/>
          </a:xfrm>
          <a:prstGeom prst="ellipse">
            <a:avLst/>
          </a:prstGeom>
          <a:solidFill>
            <a:srgbClr val="FFC000"/>
          </a:solidFill>
          <a:ln>
            <a:solidFill>
              <a:srgbClr val="C898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E6DFBD-0B47-F19F-DF82-2493210A3AD1}"/>
              </a:ext>
            </a:extLst>
          </p:cNvPr>
          <p:cNvSpPr/>
          <p:nvPr/>
        </p:nvSpPr>
        <p:spPr>
          <a:xfrm>
            <a:off x="1736013" y="2846241"/>
            <a:ext cx="73282" cy="73282"/>
          </a:xfrm>
          <a:prstGeom prst="ellipse">
            <a:avLst/>
          </a:prstGeom>
          <a:solidFill>
            <a:srgbClr val="FFC000"/>
          </a:solidFill>
          <a:ln>
            <a:solidFill>
              <a:srgbClr val="C898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6D50CE-D712-4B4C-C6C1-09332ACC9A29}"/>
              </a:ext>
            </a:extLst>
          </p:cNvPr>
          <p:cNvSpPr/>
          <p:nvPr/>
        </p:nvSpPr>
        <p:spPr>
          <a:xfrm>
            <a:off x="1491736" y="2601964"/>
            <a:ext cx="73282" cy="73282"/>
          </a:xfrm>
          <a:prstGeom prst="ellipse">
            <a:avLst/>
          </a:prstGeom>
          <a:solidFill>
            <a:srgbClr val="FFC000"/>
          </a:solidFill>
          <a:ln>
            <a:solidFill>
              <a:srgbClr val="C898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DA8947-B4B2-EF2E-9A68-AC9DE425ABDD}"/>
              </a:ext>
            </a:extLst>
          </p:cNvPr>
          <p:cNvSpPr/>
          <p:nvPr/>
        </p:nvSpPr>
        <p:spPr>
          <a:xfrm>
            <a:off x="1662732" y="3838282"/>
            <a:ext cx="73282" cy="7328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2701E8-8ADE-E47A-BB57-89E8EA6E7D58}"/>
              </a:ext>
            </a:extLst>
          </p:cNvPr>
          <p:cNvSpPr/>
          <p:nvPr/>
        </p:nvSpPr>
        <p:spPr>
          <a:xfrm>
            <a:off x="1919590" y="3668640"/>
            <a:ext cx="73282" cy="7328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D28B68-04DC-4719-C427-8898701DA719}"/>
              </a:ext>
            </a:extLst>
          </p:cNvPr>
          <p:cNvSpPr/>
          <p:nvPr/>
        </p:nvSpPr>
        <p:spPr>
          <a:xfrm>
            <a:off x="2029512" y="3956187"/>
            <a:ext cx="73282" cy="7328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BBABEB-24E2-E3A5-F9D1-BB6330C651DD}"/>
              </a:ext>
            </a:extLst>
          </p:cNvPr>
          <p:cNvSpPr/>
          <p:nvPr/>
        </p:nvSpPr>
        <p:spPr>
          <a:xfrm>
            <a:off x="2457658" y="3093548"/>
            <a:ext cx="73282" cy="7328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487CF6-BE2D-0FC2-0A2C-93A19C026489}"/>
              </a:ext>
            </a:extLst>
          </p:cNvPr>
          <p:cNvCxnSpPr/>
          <p:nvPr/>
        </p:nvCxnSpPr>
        <p:spPr>
          <a:xfrm>
            <a:off x="5145348" y="2124614"/>
            <a:ext cx="0" cy="22893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8ABF2F-3B5B-C11B-D2E1-54C0711F7F26}"/>
              </a:ext>
            </a:extLst>
          </p:cNvPr>
          <p:cNvCxnSpPr>
            <a:cxnSpLocks/>
          </p:cNvCxnSpPr>
          <p:nvPr/>
        </p:nvCxnSpPr>
        <p:spPr>
          <a:xfrm rot="5400000">
            <a:off x="6290038" y="3245572"/>
            <a:ext cx="0" cy="22893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0C750CB-F780-E561-C838-068ED043F21C}"/>
              </a:ext>
            </a:extLst>
          </p:cNvPr>
          <p:cNvSpPr/>
          <p:nvPr/>
        </p:nvSpPr>
        <p:spPr>
          <a:xfrm>
            <a:off x="5506829" y="2354647"/>
            <a:ext cx="73390" cy="73390"/>
          </a:xfrm>
          <a:prstGeom prst="ellipse">
            <a:avLst/>
          </a:prstGeom>
          <a:solidFill>
            <a:srgbClr val="FFC000"/>
          </a:solidFill>
          <a:ln>
            <a:solidFill>
              <a:srgbClr val="C898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433C73-9B05-6B9B-27FB-AA0B3991A174}"/>
              </a:ext>
            </a:extLst>
          </p:cNvPr>
          <p:cNvSpPr/>
          <p:nvPr/>
        </p:nvSpPr>
        <p:spPr>
          <a:xfrm>
            <a:off x="5576177" y="3018206"/>
            <a:ext cx="73390" cy="73390"/>
          </a:xfrm>
          <a:prstGeom prst="ellipse">
            <a:avLst/>
          </a:prstGeom>
          <a:solidFill>
            <a:srgbClr val="FFC000"/>
          </a:solidFill>
          <a:ln>
            <a:solidFill>
              <a:srgbClr val="C898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402B31B-8B7C-A9C1-715A-5054485C7700}"/>
              </a:ext>
            </a:extLst>
          </p:cNvPr>
          <p:cNvSpPr/>
          <p:nvPr/>
        </p:nvSpPr>
        <p:spPr>
          <a:xfrm>
            <a:off x="5996106" y="2843924"/>
            <a:ext cx="73390" cy="733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4995E7-5947-A6B5-71A3-FE12419AAA8C}"/>
              </a:ext>
            </a:extLst>
          </p:cNvPr>
          <p:cNvSpPr/>
          <p:nvPr/>
        </p:nvSpPr>
        <p:spPr>
          <a:xfrm>
            <a:off x="5751467" y="2599285"/>
            <a:ext cx="73390" cy="73390"/>
          </a:xfrm>
          <a:prstGeom prst="ellipse">
            <a:avLst/>
          </a:prstGeom>
          <a:solidFill>
            <a:srgbClr val="FFC000"/>
          </a:solidFill>
          <a:ln>
            <a:solidFill>
              <a:srgbClr val="C898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2EFF599-4B7C-F2B4-CBA5-AFD646B65FF9}"/>
              </a:ext>
            </a:extLst>
          </p:cNvPr>
          <p:cNvSpPr/>
          <p:nvPr/>
        </p:nvSpPr>
        <p:spPr>
          <a:xfrm>
            <a:off x="5922716" y="3837431"/>
            <a:ext cx="73390" cy="73390"/>
          </a:xfrm>
          <a:prstGeom prst="ellipse">
            <a:avLst/>
          </a:prstGeom>
          <a:solidFill>
            <a:srgbClr val="FFC000"/>
          </a:solidFill>
          <a:ln>
            <a:solidFill>
              <a:srgbClr val="C898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D7E2971-14C8-CC7B-5605-BAB1C9254AB7}"/>
              </a:ext>
            </a:extLst>
          </p:cNvPr>
          <p:cNvSpPr/>
          <p:nvPr/>
        </p:nvSpPr>
        <p:spPr>
          <a:xfrm>
            <a:off x="6179954" y="3667539"/>
            <a:ext cx="73390" cy="733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417D98D-B458-BF1C-F753-7F2744D34890}"/>
              </a:ext>
            </a:extLst>
          </p:cNvPr>
          <p:cNvSpPr/>
          <p:nvPr/>
        </p:nvSpPr>
        <p:spPr>
          <a:xfrm>
            <a:off x="6290038" y="3955511"/>
            <a:ext cx="73390" cy="733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DF4F9ED-9AB8-ECC8-38E7-2CF6830B6F2F}"/>
              </a:ext>
            </a:extLst>
          </p:cNvPr>
          <p:cNvSpPr/>
          <p:nvPr/>
        </p:nvSpPr>
        <p:spPr>
          <a:xfrm>
            <a:off x="6718817" y="3091596"/>
            <a:ext cx="73390" cy="733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5619928-37AA-A5C0-4F50-3A8754A11C9C}"/>
              </a:ext>
            </a:extLst>
          </p:cNvPr>
          <p:cNvSpPr/>
          <p:nvPr/>
        </p:nvSpPr>
        <p:spPr>
          <a:xfrm>
            <a:off x="5996104" y="2843924"/>
            <a:ext cx="73390" cy="7339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9F4021-F2C7-EB10-8B47-8864FB06B702}"/>
              </a:ext>
            </a:extLst>
          </p:cNvPr>
          <p:cNvSpPr/>
          <p:nvPr/>
        </p:nvSpPr>
        <p:spPr>
          <a:xfrm>
            <a:off x="6179953" y="3667539"/>
            <a:ext cx="73390" cy="7339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14EBA0B-0D49-D79F-E60B-C513E90EE9A2}"/>
              </a:ext>
            </a:extLst>
          </p:cNvPr>
          <p:cNvSpPr/>
          <p:nvPr/>
        </p:nvSpPr>
        <p:spPr>
          <a:xfrm>
            <a:off x="6290037" y="3955511"/>
            <a:ext cx="73390" cy="7339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4296A1-071C-782F-B15A-55577C51BD67}"/>
              </a:ext>
            </a:extLst>
          </p:cNvPr>
          <p:cNvSpPr/>
          <p:nvPr/>
        </p:nvSpPr>
        <p:spPr>
          <a:xfrm>
            <a:off x="6718816" y="3091596"/>
            <a:ext cx="73390" cy="7339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810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the Gap Model (MGM)</a:t>
            </a:r>
            <a:endParaRPr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D0EF061-D965-9AF0-4176-26C8909D5AA3}"/>
              </a:ext>
            </a:extLst>
          </p:cNvPr>
          <p:cNvSpPr/>
          <p:nvPr/>
        </p:nvSpPr>
        <p:spPr>
          <a:xfrm>
            <a:off x="1147625" y="1543764"/>
            <a:ext cx="1671851" cy="8833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lays eggs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4BA79FB-9312-397F-F8D7-C55A4CD2A15C}"/>
              </a:ext>
            </a:extLst>
          </p:cNvPr>
          <p:cNvSpPr/>
          <p:nvPr/>
        </p:nvSpPr>
        <p:spPr>
          <a:xfrm>
            <a:off x="3334106" y="1293005"/>
            <a:ext cx="1671851" cy="138488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backbone</a:t>
            </a:r>
          </a:p>
          <a:p>
            <a:pPr algn="ctr"/>
            <a:r>
              <a:rPr lang="en-US"/>
              <a:t>OR</a:t>
            </a:r>
          </a:p>
          <a:p>
            <a:pPr algn="ctr"/>
            <a:r>
              <a:rPr lang="en-US"/>
              <a:t>Tail</a:t>
            </a:r>
          </a:p>
          <a:p>
            <a:pPr algn="ctr"/>
            <a:r>
              <a:rPr lang="en-US"/>
              <a:t>OR</a:t>
            </a:r>
          </a:p>
          <a:p>
            <a:pPr algn="ctr"/>
            <a:r>
              <a:rPr lang="en-US"/>
              <a:t>Toothed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ECBB09-83BA-3F43-4C60-7139E8BC8534}"/>
              </a:ext>
            </a:extLst>
          </p:cNvPr>
          <p:cNvSpPr/>
          <p:nvPr/>
        </p:nvSpPr>
        <p:spPr>
          <a:xfrm>
            <a:off x="5466826" y="1498699"/>
            <a:ext cx="1671851" cy="8833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predator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607ACDC-AF1F-7BEB-9479-AC7D52574F32}"/>
              </a:ext>
            </a:extLst>
          </p:cNvPr>
          <p:cNvCxnSpPr>
            <a:cxnSpLocks/>
            <a:stCxn id="13" idx="2"/>
            <a:endCxn id="18" idx="0"/>
          </p:cNvCxnSpPr>
          <p:nvPr/>
        </p:nvCxnSpPr>
        <p:spPr>
          <a:xfrm>
            <a:off x="4170032" y="2677886"/>
            <a:ext cx="0" cy="109853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2110E9-768A-CBB8-1B96-6E845D217BBD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4684663" y="2382061"/>
            <a:ext cx="1618089" cy="1394356"/>
          </a:xfrm>
          <a:prstGeom prst="straightConnector1">
            <a:avLst/>
          </a:prstGeom>
          <a:ln w="28575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0E12D4-9AAC-4613-97AE-1EE8C55830D0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983551" y="2427126"/>
            <a:ext cx="1671851" cy="134929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5EA5F6B-F72F-E712-D3EE-690D88A8F6AE}"/>
              </a:ext>
            </a:extLst>
          </p:cNvPr>
          <p:cNvSpPr/>
          <p:nvPr/>
        </p:nvSpPr>
        <p:spPr>
          <a:xfrm>
            <a:off x="3334106" y="3776417"/>
            <a:ext cx="1671851" cy="5727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Mammal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0937DC-BF6C-503A-2A49-EBBD15BFCCB2}"/>
              </a:ext>
            </a:extLst>
          </p:cNvPr>
          <p:cNvSpPr txBox="1"/>
          <p:nvPr/>
        </p:nvSpPr>
        <p:spPr>
          <a:xfrm>
            <a:off x="2430516" y="2953165"/>
            <a:ext cx="43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AA847E-5150-9039-AA2E-B2308C1F99D3}"/>
              </a:ext>
            </a:extLst>
          </p:cNvPr>
          <p:cNvSpPr txBox="1"/>
          <p:nvPr/>
        </p:nvSpPr>
        <p:spPr>
          <a:xfrm>
            <a:off x="4158205" y="2917105"/>
            <a:ext cx="43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20F52F-842F-81DE-27C6-5EBC952AC50C}"/>
              </a:ext>
            </a:extLst>
          </p:cNvPr>
          <p:cNvSpPr txBox="1"/>
          <p:nvPr/>
        </p:nvSpPr>
        <p:spPr>
          <a:xfrm>
            <a:off x="5620070" y="2926104"/>
            <a:ext cx="43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.5</a:t>
            </a:r>
          </a:p>
        </p:txBody>
      </p:sp>
    </p:spTree>
    <p:extLst>
      <p:ext uri="{BB962C8B-B14F-4D97-AF65-F5344CB8AC3E}">
        <p14:creationId xmlns:p14="http://schemas.microsoft.com/office/powerpoint/2010/main" val="11117074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488" name="Google Shape;488;p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99047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2000"/>
              <a:t>ML models are only as interpretable as their features</a:t>
            </a:r>
            <a:endParaRPr sz="20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2000"/>
              <a:t>Interpretable features are those that are meaningful to the user</a:t>
            </a:r>
            <a:endParaRPr sz="20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2000"/>
              <a:t>Interpretable features are generated by including users, focusing on interpretable transforms, and using feature generation algorithms that consider interpretability</a:t>
            </a:r>
            <a:endParaRPr sz="20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</a:t>
            </a:r>
            <a:endParaRPr/>
          </a:p>
        </p:txBody>
      </p:sp>
      <p:sp>
        <p:nvSpPr>
          <p:cNvPr id="500" name="Google Shape;500;p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/>
            <a:r>
              <a:rPr lang="en-US" sz="2000"/>
              <a:t>Use explanation algorithms to identify flawed data</a:t>
            </a:r>
          </a:p>
          <a:p>
            <a:pPr marL="0" indent="0">
              <a:buNone/>
            </a:pPr>
            <a:endParaRPr sz="2000"/>
          </a:p>
        </p:txBody>
      </p:sp>
      <p:pic>
        <p:nvPicPr>
          <p:cNvPr id="2" name="Picture 1" descr="A picture containing chart&#10;&#10;Description automatically generated">
            <a:extLst>
              <a:ext uri="{FF2B5EF4-FFF2-40B4-BE49-F238E27FC236}">
                <a16:creationId xmlns:a16="http://schemas.microsoft.com/office/drawing/2014/main" id="{29CDDF8F-52DE-429E-E1CE-85A0A4006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67" y="1590284"/>
            <a:ext cx="5917072" cy="33230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need interpretable ML?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8F6BF2-38D6-3C05-581C-16B4A93FDC6D}"/>
              </a:ext>
            </a:extLst>
          </p:cNvPr>
          <p:cNvSpPr txBox="1"/>
          <p:nvPr/>
        </p:nvSpPr>
        <p:spPr>
          <a:xfrm>
            <a:off x="311700" y="1139151"/>
            <a:ext cx="7633420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400"/>
              <a:t>Debugging and validation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400"/>
              <a:t>Reviewing decisions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400"/>
              <a:t>Improving usability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Debugging and Validation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D2C6B-EF02-2E13-1D3D-2544904FAC56}"/>
              </a:ext>
            </a:extLst>
          </p:cNvPr>
          <p:cNvSpPr txBox="1"/>
          <p:nvPr/>
        </p:nvSpPr>
        <p:spPr>
          <a:xfrm>
            <a:off x="94826" y="4743670"/>
            <a:ext cx="8249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>
                <a:effectLst/>
              </a:rPr>
              <a:t>Caruana, R., Lou, Y., </a:t>
            </a:r>
            <a:r>
              <a:rPr lang="en-US" sz="900" err="1">
                <a:effectLst/>
              </a:rPr>
              <a:t>Gehrke</a:t>
            </a:r>
            <a:r>
              <a:rPr lang="en-US" sz="900">
                <a:effectLst/>
              </a:rPr>
              <a:t>, J., Koch, P., Sturm, M., &amp; </a:t>
            </a:r>
            <a:r>
              <a:rPr lang="en-US" sz="900" err="1">
                <a:effectLst/>
              </a:rPr>
              <a:t>Elhadad</a:t>
            </a:r>
            <a:r>
              <a:rPr lang="en-US" sz="900">
                <a:effectLst/>
              </a:rPr>
              <a:t>, N. (2015). Intelligible Models for HealthCare: Predicting Pneumonia Risk and Hospital 30-day Readmission. </a:t>
            </a:r>
            <a:r>
              <a:rPr lang="en-US" sz="900" i="1">
                <a:effectLst/>
              </a:rPr>
              <a:t>Proceedings of the 21th ACM SIGKDD International Conference on Knowledge Discovery and Data Mining</a:t>
            </a:r>
            <a:r>
              <a:rPr lang="en-US" sz="900">
                <a:effectLst/>
              </a:rPr>
              <a:t>, 1721–1730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A2E28-A253-7A28-15E5-7D9315EA7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916" y="1328564"/>
            <a:ext cx="6754168" cy="248637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BE64D2-8FDF-1F37-4A5E-15B50EF2B9C6}"/>
              </a:ext>
            </a:extLst>
          </p:cNvPr>
          <p:cNvCxnSpPr/>
          <p:nvPr/>
        </p:nvCxnSpPr>
        <p:spPr>
          <a:xfrm flipV="1">
            <a:off x="1284514" y="1722664"/>
            <a:ext cx="0" cy="15965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F9AFBF1-8A51-29B5-AA7C-ABBFB933E86E}"/>
              </a:ext>
            </a:extLst>
          </p:cNvPr>
          <p:cNvSpPr txBox="1"/>
          <p:nvPr/>
        </p:nvSpPr>
        <p:spPr>
          <a:xfrm>
            <a:off x="311700" y="2197784"/>
            <a:ext cx="974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Risk of pneumonia death</a:t>
            </a:r>
          </a:p>
        </p:txBody>
      </p:sp>
    </p:spTree>
    <p:extLst>
      <p:ext uri="{BB962C8B-B14F-4D97-AF65-F5344CB8AC3E}">
        <p14:creationId xmlns:p14="http://schemas.microsoft.com/office/powerpoint/2010/main" val="259782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Reviewing Decisions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669" y="1166738"/>
            <a:ext cx="5853331" cy="32833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5FA0AF-2CF7-E924-977A-FBF89337D044}"/>
              </a:ext>
            </a:extLst>
          </p:cNvPr>
          <p:cNvSpPr txBox="1"/>
          <p:nvPr/>
        </p:nvSpPr>
        <p:spPr>
          <a:xfrm>
            <a:off x="0" y="4856263"/>
            <a:ext cx="65565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>
                <a:effectLst/>
              </a:rPr>
              <a:t>Siddiqui, F. (2019, November 27). What self-driving cars can’t recognize may be a matter of life and death. </a:t>
            </a:r>
            <a:r>
              <a:rPr lang="en-US" sz="900" i="1">
                <a:effectLst/>
              </a:rPr>
              <a:t>Washington Post</a:t>
            </a:r>
            <a:r>
              <a:rPr lang="en-US" sz="900">
                <a:effectLst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/>
              <a:t>Improving Usability </a:t>
            </a:r>
            <a:endParaRPr sz="3000"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4524" y="2124766"/>
            <a:ext cx="1579338" cy="1342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21"/>
          <p:cNvCxnSpPr>
            <a:cxnSpLocks/>
          </p:cNvCxnSpPr>
          <p:nvPr/>
        </p:nvCxnSpPr>
        <p:spPr>
          <a:xfrm>
            <a:off x="3569193" y="1926473"/>
            <a:ext cx="426300" cy="562500"/>
          </a:xfrm>
          <a:prstGeom prst="straightConnector1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2" name="Google Shape;112;p21"/>
          <p:cNvSpPr txBox="1"/>
          <p:nvPr/>
        </p:nvSpPr>
        <p:spPr>
          <a:xfrm>
            <a:off x="1791808" y="1585860"/>
            <a:ext cx="183869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experiences</a:t>
            </a:r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1091565" y="2240583"/>
            <a:ext cx="214481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Outside information</a:t>
            </a:r>
            <a:endParaRPr/>
          </a:p>
        </p:txBody>
      </p:sp>
      <p:sp>
        <p:nvSpPr>
          <p:cNvPr id="114" name="Google Shape;114;p21"/>
          <p:cNvSpPr txBox="1"/>
          <p:nvPr/>
        </p:nvSpPr>
        <p:spPr>
          <a:xfrm>
            <a:off x="1333539" y="3005561"/>
            <a:ext cx="171490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values</a:t>
            </a:r>
            <a:endParaRPr/>
          </a:p>
        </p:txBody>
      </p:sp>
      <p:sp>
        <p:nvSpPr>
          <p:cNvPr id="115" name="Google Shape;115;p21"/>
          <p:cNvSpPr txBox="1"/>
          <p:nvPr/>
        </p:nvSpPr>
        <p:spPr>
          <a:xfrm>
            <a:off x="2586157" y="3736717"/>
            <a:ext cx="71923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cxnSp>
        <p:nvCxnSpPr>
          <p:cNvPr id="116" name="Google Shape;116;p21"/>
          <p:cNvCxnSpPr>
            <a:cxnSpLocks/>
          </p:cNvCxnSpPr>
          <p:nvPr/>
        </p:nvCxnSpPr>
        <p:spPr>
          <a:xfrm>
            <a:off x="3236681" y="2494773"/>
            <a:ext cx="661500" cy="317700"/>
          </a:xfrm>
          <a:prstGeom prst="straightConnector1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" name="Google Shape;117;p21"/>
          <p:cNvCxnSpPr>
            <a:cxnSpLocks/>
          </p:cNvCxnSpPr>
          <p:nvPr/>
        </p:nvCxnSpPr>
        <p:spPr>
          <a:xfrm flipV="1">
            <a:off x="3048441" y="3157170"/>
            <a:ext cx="814500" cy="69900"/>
          </a:xfrm>
          <a:prstGeom prst="straightConnector1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" name="Google Shape;118;p21"/>
          <p:cNvCxnSpPr>
            <a:cxnSpLocks/>
          </p:cNvCxnSpPr>
          <p:nvPr/>
        </p:nvCxnSpPr>
        <p:spPr>
          <a:xfrm flipV="1">
            <a:off x="3236381" y="3437121"/>
            <a:ext cx="661800" cy="471000"/>
          </a:xfrm>
          <a:prstGeom prst="straightConnector1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403" y="2495791"/>
            <a:ext cx="800118" cy="73127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/>
          <p:nvPr/>
        </p:nvSpPr>
        <p:spPr>
          <a:xfrm>
            <a:off x="5757998" y="2132791"/>
            <a:ext cx="569261" cy="363000"/>
          </a:xfrm>
          <a:prstGeom prst="wedgeRectCallout">
            <a:avLst>
              <a:gd name="adj1" fmla="val 58761"/>
              <a:gd name="adj2" fmla="val 93778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</TotalTime>
  <Words>1653</Words>
  <Application>Microsoft Office PowerPoint</Application>
  <PresentationFormat>On-screen Show (16:9)</PresentationFormat>
  <Paragraphs>300</Paragraphs>
  <Slides>56</Slides>
  <Notes>47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Wingdings</vt:lpstr>
      <vt:lpstr>Gill Sans</vt:lpstr>
      <vt:lpstr>Candara</vt:lpstr>
      <vt:lpstr>Varela Round</vt:lpstr>
      <vt:lpstr>Arial</vt:lpstr>
      <vt:lpstr>Wingdings 2</vt:lpstr>
      <vt:lpstr>Proxima Nova</vt:lpstr>
      <vt:lpstr>View</vt:lpstr>
      <vt:lpstr>Interpretability in Data-Centric ML</vt:lpstr>
      <vt:lpstr>PowerPoint Presentation</vt:lpstr>
      <vt:lpstr>Roadmap</vt:lpstr>
      <vt:lpstr>PowerPoint Presentation</vt:lpstr>
      <vt:lpstr>PowerPoint Presentation</vt:lpstr>
      <vt:lpstr>Why do we need interpretable ML?</vt:lpstr>
      <vt:lpstr>Debugging and Validation</vt:lpstr>
      <vt:lpstr>Reviewing Decisions</vt:lpstr>
      <vt:lpstr>Improving Usability </vt:lpstr>
      <vt:lpstr>We need interpretable ML…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Study: Child Welfare</vt:lpstr>
      <vt:lpstr>Case Study: Child Welfare</vt:lpstr>
      <vt:lpstr>PowerPoint Presentation</vt:lpstr>
      <vt:lpstr>Problem: Confusing Features</vt:lpstr>
      <vt:lpstr>Problem: Confusing Language</vt:lpstr>
      <vt:lpstr>Problem: Irrelevant Features</vt:lpstr>
      <vt:lpstr>Case Study: Electronic Health Records</vt:lpstr>
      <vt:lpstr>Problem: Unnatural Data Format</vt:lpstr>
      <vt:lpstr>PowerPoint Presentation</vt:lpstr>
      <vt:lpstr>Performance and Interpretability</vt:lpstr>
      <vt:lpstr>Performance and Interpretability</vt:lpstr>
      <vt:lpstr>PowerPoint Presentation</vt:lpstr>
      <vt:lpstr>What are interpretable features really?</vt:lpstr>
      <vt:lpstr>Example: Housing Price Prediction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 for Interpretable Features</vt:lpstr>
      <vt:lpstr>Iterative Design Process (for Features)</vt:lpstr>
      <vt:lpstr>Collaborative Feature Engineering </vt:lpstr>
      <vt:lpstr>Flock: Choosing features through comparisons </vt:lpstr>
      <vt:lpstr>PowerPoint Presentation</vt:lpstr>
      <vt:lpstr>PowerPoint Presentation</vt:lpstr>
      <vt:lpstr>PowerPoint Presentation</vt:lpstr>
      <vt:lpstr>Results</vt:lpstr>
      <vt:lpstr>Ballet: Feature Engineering with Feedback</vt:lpstr>
      <vt:lpstr>Methods for Interpretable Features</vt:lpstr>
      <vt:lpstr>Pyreal: System for Interpretable Transforms</vt:lpstr>
      <vt:lpstr>PowerPoint Presentation</vt:lpstr>
      <vt:lpstr>PowerPoint Presentation</vt:lpstr>
      <vt:lpstr>PowerPoint Presentation</vt:lpstr>
      <vt:lpstr>Methods for Interpretable Features</vt:lpstr>
      <vt:lpstr>Mind the Gap Model (MGM)</vt:lpstr>
      <vt:lpstr>Mind the Gap Model (MGM)</vt:lpstr>
      <vt:lpstr>Mind the Gap Model (MGM)</vt:lpstr>
      <vt:lpstr>Conclusion</vt:lpstr>
      <vt:lpstr>Lab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Interpretability in Data-Centric ML</dc:title>
  <dc:creator>Alexandra Z</dc:creator>
  <cp:lastModifiedBy>Alexandra Z</cp:lastModifiedBy>
  <cp:revision>2</cp:revision>
  <dcterms:modified xsi:type="dcterms:W3CDTF">2023-02-01T14:26:20Z</dcterms:modified>
</cp:coreProperties>
</file>