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4" r:id="rId4"/>
    <p:sldId id="258" r:id="rId5"/>
    <p:sldId id="259" r:id="rId6"/>
    <p:sldId id="262" r:id="rId7"/>
    <p:sldId id="266" r:id="rId8"/>
    <p:sldId id="269" r:id="rId9"/>
    <p:sldId id="268" r:id="rId10"/>
    <p:sldId id="271" r:id="rId11"/>
    <p:sldId id="283" r:id="rId12"/>
    <p:sldId id="288" r:id="rId13"/>
    <p:sldId id="287" r:id="rId14"/>
    <p:sldId id="286" r:id="rId15"/>
    <p:sldId id="285" r:id="rId16"/>
    <p:sldId id="284" r:id="rId17"/>
    <p:sldId id="263" r:id="rId18"/>
    <p:sldId id="292" r:id="rId19"/>
    <p:sldId id="293" r:id="rId20"/>
    <p:sldId id="294" r:id="rId21"/>
    <p:sldId id="295" r:id="rId22"/>
    <p:sldId id="296" r:id="rId23"/>
    <p:sldId id="297" r:id="rId24"/>
    <p:sldId id="299" r:id="rId25"/>
    <p:sldId id="300" r:id="rId26"/>
    <p:sldId id="301" r:id="rId27"/>
    <p:sldId id="302" r:id="rId28"/>
    <p:sldId id="282" r:id="rId29"/>
    <p:sldId id="289" r:id="rId30"/>
    <p:sldId id="290" r:id="rId31"/>
    <p:sldId id="314" r:id="rId32"/>
    <p:sldId id="280" r:id="rId33"/>
    <p:sldId id="664" r:id="rId34"/>
    <p:sldId id="316" r:id="rId35"/>
    <p:sldId id="315" r:id="rId36"/>
    <p:sldId id="318" r:id="rId37"/>
    <p:sldId id="320" r:id="rId38"/>
    <p:sldId id="319" r:id="rId39"/>
    <p:sldId id="321" r:id="rId40"/>
    <p:sldId id="660" r:id="rId41"/>
    <p:sldId id="659" r:id="rId42"/>
    <p:sldId id="658" r:id="rId43"/>
    <p:sldId id="662" r:id="rId44"/>
    <p:sldId id="281" r:id="rId45"/>
    <p:sldId id="305" r:id="rId46"/>
    <p:sldId id="304" r:id="rId47"/>
    <p:sldId id="313" r:id="rId48"/>
    <p:sldId id="307" r:id="rId49"/>
    <p:sldId id="306" r:id="rId50"/>
    <p:sldId id="308" r:id="rId51"/>
    <p:sldId id="309" r:id="rId52"/>
    <p:sldId id="310" r:id="rId53"/>
    <p:sldId id="311" r:id="rId54"/>
    <p:sldId id="312" r:id="rId55"/>
    <p:sldId id="66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CE12E-EBB0-624D-A357-68580044C54F}" type="datetimeFigureOut">
              <a:rPr lang="en-US" smtClean="0"/>
              <a:t>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329D8-2A0D-5445-A618-5CFF2E8D1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4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19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61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0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4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5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2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d36dc313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d36dc313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1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d36dc313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d36dc313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27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d36dc313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d36dc313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03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d36dc313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d36dc313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94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d36dc313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d36dc313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02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329D8-2A0D-5445-A618-5CFF2E8D11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3C3D-5FA6-788A-21CD-1D816C502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AC659-1F79-1621-AF92-15CD35368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3B0E-03FF-C551-D78D-42892AEC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49CA-96CB-7226-4AC6-0769DBBA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87715-822E-8331-2141-873FDCA0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FBB4-B756-5A0B-CB7A-15BF18B0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B772C-F77B-D78F-959C-17D7CF233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11433-8F50-1348-336B-197267C2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C7B4-7CB3-11FA-7851-2312CEEC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5CD2-4584-E34C-8470-E351065A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0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D2C97-7AB6-2C86-3F45-6D6017627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ADE98-938A-0640-746E-7E7766C2B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6E839-006F-72ED-AF1F-8AD7398D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C25B-43FA-E373-282E-75CD85E3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A57C-F607-A916-6E7A-C2C4F023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4627-81D7-FDC6-1AF0-0612D486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42E1-45F9-A305-9376-D12F6DD15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584D2-9576-D4C2-F664-5D15ACA2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35C84-C9C9-8E46-CE27-CB71D5FD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2C8D4-BF1E-DAFF-1BCC-FE49452D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0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7A6C-79D0-CB75-EA61-5C396757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11121-1F76-4868-D702-3A79BA58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CB4D7-2072-934E-8AB2-F2E3CEFC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EAE0A-9A2A-228F-FBB3-41146806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0261-D018-E359-FF2C-3D753EBF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3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5CEF-353A-9D4A-CDD1-DAFFD325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861F-ED8B-B48F-54B3-F689CFE45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247FA-48D6-753A-84D0-93B5B6F75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54F23-505F-FA32-7B58-D515F8B8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8F058-26AB-5C61-F32B-5A2674FA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1DFE-6143-7824-469B-6F2279C0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51B5-78C8-801C-6C45-135FCFE3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BCA37-CF82-2ED7-A1FE-3BD7128E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C72FB-49EF-522A-F188-ACE44398C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F079B-04F6-864A-0B12-E954E975F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44B8F-1180-E969-D598-933C4331C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4EA32-21C3-CA6C-2CA1-B9E6F39D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15782-64E3-D1F7-3820-46DC6E89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39C9B-201C-0623-90C8-47733884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22D0-3A30-E4EB-9328-A1673733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E5E93-E41D-A01F-7225-CF94CEDD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39B4F-CB17-2361-6756-BE5F56D7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642DF-C620-6418-CCDF-CA0CE8B7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5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E283C-F55A-E518-7064-A8B85272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6A627-CCDC-9624-0AB1-C842C3D4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962B7-092C-6458-AC97-45884F18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7591-1D9C-D453-5081-1660856A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95E7-BBD8-3E83-DEBC-6AE7B974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3BA52-D0A8-2E91-03DC-2975EB767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C36F4-F06D-7CB5-D2F2-04B2BC56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FA413-A902-6E37-DC6B-3F85C89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19145-A63B-96AD-8515-7F07201E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D533-ABB3-C803-95BE-9BFBF842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16BE1-2B09-1764-2617-780E51E5E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C4081-D7B9-4CCA-651A-C69E332D8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276DE-1B0C-C804-8EC0-5DBB1C6F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9559-139A-34F3-1309-00667F73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BF747-A648-9702-20E6-E6CE9CA6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D6877-7388-6DC9-DBF9-44F53CA0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F6FBD-18B7-5BBA-B85F-13631713B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A932-EE38-D2CF-4ADB-22BDD7F2C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B891-85C8-2940-8A57-7D5C562C421C}" type="datetimeFigureOut">
              <a:rPr lang="en-US" smtClean="0"/>
              <a:t>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D7EFB-A599-AC8F-E117-BCC7CF1CE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964D-4D17-9D50-D651-C4B107B54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741E-C396-F148-A1DA-BFF3187F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20.png"/><Relationship Id="rId7" Type="http://schemas.openxmlformats.org/officeDocument/2006/relationships/image" Target="../media/image34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7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20.png"/><Relationship Id="rId7" Type="http://schemas.openxmlformats.org/officeDocument/2006/relationships/image" Target="../media/image33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74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12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12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51.png"/><Relationship Id="rId5" Type="http://schemas.openxmlformats.org/officeDocument/2006/relationships/image" Target="../media/image39.png"/><Relationship Id="rId15" Type="http://schemas.openxmlformats.org/officeDocument/2006/relationships/image" Target="../media/image5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12" Type="http://schemas.openxmlformats.org/officeDocument/2006/relationships/image" Target="../media/image48.png"/><Relationship Id="rId2" Type="http://schemas.openxmlformats.org/officeDocument/2006/relationships/image" Target="../media/image37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51.png"/><Relationship Id="rId5" Type="http://schemas.openxmlformats.org/officeDocument/2006/relationships/image" Target="../media/image39.png"/><Relationship Id="rId15" Type="http://schemas.openxmlformats.org/officeDocument/2006/relationships/image" Target="../media/image5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12" Type="http://schemas.openxmlformats.org/officeDocument/2006/relationships/image" Target="../media/image48.png"/><Relationship Id="rId17" Type="http://schemas.openxmlformats.org/officeDocument/2006/relationships/image" Target="../media/image50.png"/><Relationship Id="rId2" Type="http://schemas.openxmlformats.org/officeDocument/2006/relationships/image" Target="../media/image37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51.png"/><Relationship Id="rId5" Type="http://schemas.openxmlformats.org/officeDocument/2006/relationships/image" Target="../media/image39.png"/><Relationship Id="rId15" Type="http://schemas.openxmlformats.org/officeDocument/2006/relationships/image" Target="../media/image55.png"/><Relationship Id="rId10" Type="http://schemas.openxmlformats.org/officeDocument/2006/relationships/image" Target="../media/image36.png"/><Relationship Id="rId19" Type="http://schemas.openxmlformats.org/officeDocument/2006/relationships/image" Target="../media/image5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3.png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6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5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64.png"/><Relationship Id="rId9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image" Target="../media/image64.png"/><Relationship Id="rId10" Type="http://schemas.openxmlformats.org/officeDocument/2006/relationships/image" Target="../media/image33.png"/><Relationship Id="rId4" Type="http://schemas.openxmlformats.org/officeDocument/2006/relationships/image" Target="../media/image63.png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png"/><Relationship Id="rId3" Type="http://schemas.openxmlformats.org/officeDocument/2006/relationships/image" Target="../media/image65.png"/><Relationship Id="rId7" Type="http://schemas.openxmlformats.org/officeDocument/2006/relationships/image" Target="../media/image37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33.png"/><Relationship Id="rId5" Type="http://schemas.openxmlformats.org/officeDocument/2006/relationships/image" Target="../media/image64.png"/><Relationship Id="rId15" Type="http://schemas.openxmlformats.org/officeDocument/2006/relationships/image" Target="../media/image39.png"/><Relationship Id="rId10" Type="http://schemas.openxmlformats.org/officeDocument/2006/relationships/image" Target="../media/image32.png"/><Relationship Id="rId4" Type="http://schemas.openxmlformats.org/officeDocument/2006/relationships/image" Target="../media/image6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8745-DE69-EBCF-46A3-25750D1BA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Growing or Compressing Datasets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44221-3271-D4E8-EEF3-27835227A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Cody Coleman (CEO and Co-Founder of Coactive AI)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 IAP 2023 Introduction to Data-Centric AI</a:t>
            </a:r>
          </a:p>
        </p:txBody>
      </p:sp>
    </p:spTree>
    <p:extLst>
      <p:ext uri="{BB962C8B-B14F-4D97-AF65-F5344CB8AC3E}">
        <p14:creationId xmlns:p14="http://schemas.microsoft.com/office/powerpoint/2010/main" val="163260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F065830D-8D43-180E-FD65-E445E861352E}"/>
              </a:ext>
            </a:extLst>
          </p:cNvPr>
          <p:cNvSpPr/>
          <p:nvPr/>
        </p:nvSpPr>
        <p:spPr>
          <a:xfrm rot="16200000">
            <a:off x="2546769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64DB9B-B470-1063-BDDF-5FADC671837E}"/>
              </a:ext>
            </a:extLst>
          </p:cNvPr>
          <p:cNvGrpSpPr/>
          <p:nvPr/>
        </p:nvGrpSpPr>
        <p:grpSpPr>
          <a:xfrm>
            <a:off x="1759913" y="3715781"/>
            <a:ext cx="685800" cy="822960"/>
            <a:chOff x="191038" y="540515"/>
            <a:chExt cx="914400" cy="1097280"/>
          </a:xfrm>
        </p:grpSpPr>
        <p:sp>
          <p:nvSpPr>
            <p:cNvPr id="15" name="Can 14">
              <a:extLst>
                <a:ext uri="{FF2B5EF4-FFF2-40B4-BE49-F238E27FC236}">
                  <a16:creationId xmlns:a16="http://schemas.microsoft.com/office/drawing/2014/main" id="{F6D3805A-7803-7672-87B9-55AAB6EC7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2348E33C-AE92-42B3-18BF-52E0573B5BEF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Can 16">
                  <a:extLst>
                    <a:ext uri="{FF2B5EF4-FFF2-40B4-BE49-F238E27FC236}">
                      <a16:creationId xmlns:a16="http://schemas.microsoft.com/office/drawing/2014/main" id="{05D6F71E-B3D4-C82D-ABCE-822D46CF42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7" name="Can 16">
                  <a:extLst>
                    <a:ext uri="{FF2B5EF4-FFF2-40B4-BE49-F238E27FC236}">
                      <a16:creationId xmlns:a16="http://schemas.microsoft.com/office/drawing/2014/main" id="{05D6F71E-B3D4-C82D-ABCE-822D46CF42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2D25A6-FC45-6CBE-9356-CB0430C6FF1A}"/>
                  </a:ext>
                </a:extLst>
              </p:cNvPr>
              <p:cNvSpPr/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2D25A6-FC45-6CBE-9356-CB0430C6F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20BD0C-5B2D-884C-298C-C7BBF1A472C0}"/>
              </a:ext>
            </a:extLst>
          </p:cNvPr>
          <p:cNvCxnSpPr>
            <a:endCxn id="16" idx="1"/>
          </p:cNvCxnSpPr>
          <p:nvPr/>
        </p:nvCxnSpPr>
        <p:spPr>
          <a:xfrm>
            <a:off x="2102813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D309E9F-5F09-BC4F-033C-1E90AB787D73}"/>
              </a:ext>
            </a:extLst>
          </p:cNvPr>
          <p:cNvSpPr/>
          <p:nvPr/>
        </p:nvSpPr>
        <p:spPr>
          <a:xfrm>
            <a:off x="1759913" y="2304802"/>
            <a:ext cx="305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5B482B1F-FEA9-E384-1CB6-71A964BA0D5D}"/>
              </a:ext>
            </a:extLst>
          </p:cNvPr>
          <p:cNvSpPr/>
          <p:nvPr/>
        </p:nvSpPr>
        <p:spPr>
          <a:xfrm rot="16200000">
            <a:off x="2546769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52DC59-00A3-D362-9211-4C8F91C670A9}"/>
              </a:ext>
            </a:extLst>
          </p:cNvPr>
          <p:cNvGrpSpPr/>
          <p:nvPr/>
        </p:nvGrpSpPr>
        <p:grpSpPr>
          <a:xfrm>
            <a:off x="1759913" y="3715781"/>
            <a:ext cx="685800" cy="822960"/>
            <a:chOff x="191038" y="540515"/>
            <a:chExt cx="914400" cy="1097280"/>
          </a:xfrm>
        </p:grpSpPr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08F657C4-5593-16F2-62C9-0BDD1A1A3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88F8DB5E-925A-8A8D-A0C6-A13DDA4D01EB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3" name="Can 62">
                  <a:extLst>
                    <a:ext uri="{FF2B5EF4-FFF2-40B4-BE49-F238E27FC236}">
                      <a16:creationId xmlns:a16="http://schemas.microsoft.com/office/drawing/2014/main" id="{77B5A3EF-0DDB-DB43-B2BB-9BC7BD77E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/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3EB70D-7DD7-E908-FD5C-6C7C2911F742}"/>
              </a:ext>
            </a:extLst>
          </p:cNvPr>
          <p:cNvCxnSpPr/>
          <p:nvPr/>
        </p:nvCxnSpPr>
        <p:spPr>
          <a:xfrm>
            <a:off x="2445713" y="412726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/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25BB7F-86AF-E018-0522-059C119C50BB}"/>
              </a:ext>
            </a:extLst>
          </p:cNvPr>
          <p:cNvCxnSpPr>
            <a:endCxn id="42" idx="1"/>
          </p:cNvCxnSpPr>
          <p:nvPr/>
        </p:nvCxnSpPr>
        <p:spPr>
          <a:xfrm>
            <a:off x="2102813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0A29C70-FB72-8877-6BF3-703C92199332}"/>
              </a:ext>
            </a:extLst>
          </p:cNvPr>
          <p:cNvSpPr/>
          <p:nvPr/>
        </p:nvSpPr>
        <p:spPr>
          <a:xfrm>
            <a:off x="1759913" y="230480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5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5B482B1F-FEA9-E384-1CB6-71A964BA0D5D}"/>
              </a:ext>
            </a:extLst>
          </p:cNvPr>
          <p:cNvSpPr/>
          <p:nvPr/>
        </p:nvSpPr>
        <p:spPr>
          <a:xfrm rot="16200000">
            <a:off x="2546769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52DC59-00A3-D362-9211-4C8F91C670A9}"/>
              </a:ext>
            </a:extLst>
          </p:cNvPr>
          <p:cNvGrpSpPr/>
          <p:nvPr/>
        </p:nvGrpSpPr>
        <p:grpSpPr>
          <a:xfrm>
            <a:off x="1759913" y="3715781"/>
            <a:ext cx="685800" cy="822960"/>
            <a:chOff x="191038" y="540515"/>
            <a:chExt cx="914400" cy="1097280"/>
          </a:xfrm>
        </p:grpSpPr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08F657C4-5593-16F2-62C9-0BDD1A1A3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88F8DB5E-925A-8A8D-A0C6-A13DDA4D01EB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/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3EB70D-7DD7-E908-FD5C-6C7C2911F742}"/>
              </a:ext>
            </a:extLst>
          </p:cNvPr>
          <p:cNvCxnSpPr/>
          <p:nvPr/>
        </p:nvCxnSpPr>
        <p:spPr>
          <a:xfrm>
            <a:off x="2445713" y="412726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/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25BB7F-86AF-E018-0522-059C119C50BB}"/>
              </a:ext>
            </a:extLst>
          </p:cNvPr>
          <p:cNvCxnSpPr>
            <a:endCxn id="42" idx="1"/>
          </p:cNvCxnSpPr>
          <p:nvPr/>
        </p:nvCxnSpPr>
        <p:spPr>
          <a:xfrm>
            <a:off x="2102813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>
            <a:extLst>
              <a:ext uri="{FF2B5EF4-FFF2-40B4-BE49-F238E27FC236}">
                <a16:creationId xmlns:a16="http://schemas.microsoft.com/office/drawing/2014/main" id="{2D16B000-767E-7A07-F6A4-75F1EEB92CB2}"/>
              </a:ext>
            </a:extLst>
          </p:cNvPr>
          <p:cNvSpPr/>
          <p:nvPr/>
        </p:nvSpPr>
        <p:spPr>
          <a:xfrm rot="16200000">
            <a:off x="5305502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6A4DC2E-D865-6121-03C9-CC8C511B25FB}"/>
                  </a:ext>
                </a:extLst>
              </p:cNvPr>
              <p:cNvSpPr/>
              <p:nvPr/>
            </p:nvSpPr>
            <p:spPr>
              <a:xfrm>
                <a:off x="4518646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6A4DC2E-D865-6121-03C9-CC8C511B2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46" y="2795202"/>
                <a:ext cx="2266808" cy="685800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99E0E50-78EF-275C-E44C-D9CFD6B242BA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4026720" y="313810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0A29C70-FB72-8877-6BF3-703C92199332}"/>
              </a:ext>
            </a:extLst>
          </p:cNvPr>
          <p:cNvSpPr/>
          <p:nvPr/>
        </p:nvSpPr>
        <p:spPr>
          <a:xfrm>
            <a:off x="1759913" y="230480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2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5B482B1F-FEA9-E384-1CB6-71A964BA0D5D}"/>
              </a:ext>
            </a:extLst>
          </p:cNvPr>
          <p:cNvSpPr/>
          <p:nvPr/>
        </p:nvSpPr>
        <p:spPr>
          <a:xfrm rot="16200000">
            <a:off x="2546769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2A9E69-317E-0BD7-56F2-D07200BFB16B}"/>
              </a:ext>
            </a:extLst>
          </p:cNvPr>
          <p:cNvGrpSpPr/>
          <p:nvPr/>
        </p:nvGrpSpPr>
        <p:grpSpPr>
          <a:xfrm>
            <a:off x="4514638" y="3715781"/>
            <a:ext cx="687077" cy="822960"/>
            <a:chOff x="3492528" y="540515"/>
            <a:chExt cx="916102" cy="1097280"/>
          </a:xfrm>
        </p:grpSpPr>
        <p:sp>
          <p:nvSpPr>
            <p:cNvPr id="5" name="Can 4">
              <a:extLst>
                <a:ext uri="{FF2B5EF4-FFF2-40B4-BE49-F238E27FC236}">
                  <a16:creationId xmlns:a16="http://schemas.microsoft.com/office/drawing/2014/main" id="{8777B7CA-4028-5BF1-6C76-B9A30950A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6" name="Can 5">
              <a:extLst>
                <a:ext uri="{FF2B5EF4-FFF2-40B4-BE49-F238E27FC236}">
                  <a16:creationId xmlns:a16="http://schemas.microsoft.com/office/drawing/2014/main" id="{3E41B11E-E6D1-E096-8137-40857C16F98D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n 6">
                  <a:extLst>
                    <a:ext uri="{FF2B5EF4-FFF2-40B4-BE49-F238E27FC236}">
                      <a16:creationId xmlns:a16="http://schemas.microsoft.com/office/drawing/2014/main" id="{A1781F74-F0E0-AA19-B59A-813FA424CA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7" name="Can 6">
                  <a:extLst>
                    <a:ext uri="{FF2B5EF4-FFF2-40B4-BE49-F238E27FC236}">
                      <a16:creationId xmlns:a16="http://schemas.microsoft.com/office/drawing/2014/main" id="{A1781F74-F0E0-AA19-B59A-813FA424C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818" r="-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52DC59-00A3-D362-9211-4C8F91C670A9}"/>
              </a:ext>
            </a:extLst>
          </p:cNvPr>
          <p:cNvGrpSpPr/>
          <p:nvPr/>
        </p:nvGrpSpPr>
        <p:grpSpPr>
          <a:xfrm>
            <a:off x="1759913" y="3715781"/>
            <a:ext cx="685800" cy="822960"/>
            <a:chOff x="191038" y="540515"/>
            <a:chExt cx="914400" cy="1097280"/>
          </a:xfrm>
        </p:grpSpPr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08F657C4-5593-16F2-62C9-0BDD1A1A3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88F8DB5E-925A-8A8D-A0C6-A13DDA4D01EB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/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3EB70D-7DD7-E908-FD5C-6C7C2911F742}"/>
              </a:ext>
            </a:extLst>
          </p:cNvPr>
          <p:cNvCxnSpPr/>
          <p:nvPr/>
        </p:nvCxnSpPr>
        <p:spPr>
          <a:xfrm>
            <a:off x="2445713" y="412726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E986708-7941-89CC-6027-366EDA37C421}"/>
              </a:ext>
            </a:extLst>
          </p:cNvPr>
          <p:cNvCxnSpPr/>
          <p:nvPr/>
        </p:nvCxnSpPr>
        <p:spPr>
          <a:xfrm>
            <a:off x="5200536" y="412726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/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25BB7F-86AF-E018-0522-059C119C50BB}"/>
              </a:ext>
            </a:extLst>
          </p:cNvPr>
          <p:cNvCxnSpPr>
            <a:endCxn id="42" idx="1"/>
          </p:cNvCxnSpPr>
          <p:nvPr/>
        </p:nvCxnSpPr>
        <p:spPr>
          <a:xfrm>
            <a:off x="2102813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CD4276-0262-DA00-DC1B-E2023FA6215C}"/>
              </a:ext>
            </a:extLst>
          </p:cNvPr>
          <p:cNvCxnSpPr/>
          <p:nvPr/>
        </p:nvCxnSpPr>
        <p:spPr>
          <a:xfrm>
            <a:off x="4853157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2F920C-2FB9-D6F9-4917-968B145C2F5D}"/>
                  </a:ext>
                </a:extLst>
              </p:cNvPr>
              <p:cNvSpPr/>
              <p:nvPr/>
            </p:nvSpPr>
            <p:spPr>
              <a:xfrm>
                <a:off x="5416724" y="376721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2F920C-2FB9-D6F9-4917-968B145C2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24" y="3767216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54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n 55">
            <a:extLst>
              <a:ext uri="{FF2B5EF4-FFF2-40B4-BE49-F238E27FC236}">
                <a16:creationId xmlns:a16="http://schemas.microsoft.com/office/drawing/2014/main" id="{2D16B000-767E-7A07-F6A4-75F1EEB92CB2}"/>
              </a:ext>
            </a:extLst>
          </p:cNvPr>
          <p:cNvSpPr/>
          <p:nvPr/>
        </p:nvSpPr>
        <p:spPr>
          <a:xfrm rot="16200000">
            <a:off x="5305502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6A4DC2E-D865-6121-03C9-CC8C511B25FB}"/>
                  </a:ext>
                </a:extLst>
              </p:cNvPr>
              <p:cNvSpPr/>
              <p:nvPr/>
            </p:nvSpPr>
            <p:spPr>
              <a:xfrm>
                <a:off x="4518646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6A4DC2E-D865-6121-03C9-CC8C511B2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46" y="279520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99E0E50-78EF-275C-E44C-D9CFD6B242BA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4026720" y="313810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0A29C70-FB72-8877-6BF3-703C92199332}"/>
              </a:ext>
            </a:extLst>
          </p:cNvPr>
          <p:cNvSpPr/>
          <p:nvPr/>
        </p:nvSpPr>
        <p:spPr>
          <a:xfrm>
            <a:off x="1759913" y="230480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6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5B482B1F-FEA9-E384-1CB6-71A964BA0D5D}"/>
              </a:ext>
            </a:extLst>
          </p:cNvPr>
          <p:cNvSpPr/>
          <p:nvPr/>
        </p:nvSpPr>
        <p:spPr>
          <a:xfrm rot="16200000">
            <a:off x="2546769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2A9E69-317E-0BD7-56F2-D07200BFB16B}"/>
              </a:ext>
            </a:extLst>
          </p:cNvPr>
          <p:cNvGrpSpPr/>
          <p:nvPr/>
        </p:nvGrpSpPr>
        <p:grpSpPr>
          <a:xfrm>
            <a:off x="4514638" y="3715781"/>
            <a:ext cx="687077" cy="822960"/>
            <a:chOff x="3492528" y="540515"/>
            <a:chExt cx="916102" cy="1097280"/>
          </a:xfrm>
        </p:grpSpPr>
        <p:sp>
          <p:nvSpPr>
            <p:cNvPr id="5" name="Can 4">
              <a:extLst>
                <a:ext uri="{FF2B5EF4-FFF2-40B4-BE49-F238E27FC236}">
                  <a16:creationId xmlns:a16="http://schemas.microsoft.com/office/drawing/2014/main" id="{8777B7CA-4028-5BF1-6C76-B9A30950A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6" name="Can 5">
              <a:extLst>
                <a:ext uri="{FF2B5EF4-FFF2-40B4-BE49-F238E27FC236}">
                  <a16:creationId xmlns:a16="http://schemas.microsoft.com/office/drawing/2014/main" id="{3E41B11E-E6D1-E096-8137-40857C16F98D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n 6">
                  <a:extLst>
                    <a:ext uri="{FF2B5EF4-FFF2-40B4-BE49-F238E27FC236}">
                      <a16:creationId xmlns:a16="http://schemas.microsoft.com/office/drawing/2014/main" id="{A1781F74-F0E0-AA19-B59A-813FA424CA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7" name="Can 6">
                  <a:extLst>
                    <a:ext uri="{FF2B5EF4-FFF2-40B4-BE49-F238E27FC236}">
                      <a16:creationId xmlns:a16="http://schemas.microsoft.com/office/drawing/2014/main" id="{A1781F74-F0E0-AA19-B59A-813FA424C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818" r="-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52DC59-00A3-D362-9211-4C8F91C670A9}"/>
              </a:ext>
            </a:extLst>
          </p:cNvPr>
          <p:cNvGrpSpPr/>
          <p:nvPr/>
        </p:nvGrpSpPr>
        <p:grpSpPr>
          <a:xfrm>
            <a:off x="1759913" y="3715781"/>
            <a:ext cx="685800" cy="822960"/>
            <a:chOff x="191038" y="540515"/>
            <a:chExt cx="914400" cy="1097280"/>
          </a:xfrm>
        </p:grpSpPr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08F657C4-5593-16F2-62C9-0BDD1A1A3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88F8DB5E-925A-8A8D-A0C6-A13DDA4D01EB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/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3EB70D-7DD7-E908-FD5C-6C7C2911F742}"/>
              </a:ext>
            </a:extLst>
          </p:cNvPr>
          <p:cNvCxnSpPr/>
          <p:nvPr/>
        </p:nvCxnSpPr>
        <p:spPr>
          <a:xfrm>
            <a:off x="2445713" y="412726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E986708-7941-89CC-6027-366EDA37C421}"/>
              </a:ext>
            </a:extLst>
          </p:cNvPr>
          <p:cNvCxnSpPr/>
          <p:nvPr/>
        </p:nvCxnSpPr>
        <p:spPr>
          <a:xfrm>
            <a:off x="5200536" y="412726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/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25BB7F-86AF-E018-0522-059C119C50BB}"/>
              </a:ext>
            </a:extLst>
          </p:cNvPr>
          <p:cNvCxnSpPr>
            <a:endCxn id="42" idx="1"/>
          </p:cNvCxnSpPr>
          <p:nvPr/>
        </p:nvCxnSpPr>
        <p:spPr>
          <a:xfrm>
            <a:off x="2102813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CD4276-0262-DA00-DC1B-E2023FA6215C}"/>
              </a:ext>
            </a:extLst>
          </p:cNvPr>
          <p:cNvCxnSpPr/>
          <p:nvPr/>
        </p:nvCxnSpPr>
        <p:spPr>
          <a:xfrm>
            <a:off x="4853157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2F920C-2FB9-D6F9-4917-968B145C2F5D}"/>
                  </a:ext>
                </a:extLst>
              </p:cNvPr>
              <p:cNvSpPr/>
              <p:nvPr/>
            </p:nvSpPr>
            <p:spPr>
              <a:xfrm>
                <a:off x="5416724" y="376721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2F920C-2FB9-D6F9-4917-968B145C2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24" y="3767216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54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0C81EC-27CE-A965-C754-A11839596E7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800545" y="361956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A8B9593-1454-6DB2-3CAC-A39EA58F3C60}"/>
              </a:ext>
            </a:extLst>
          </p:cNvPr>
          <p:cNvSpPr/>
          <p:nvPr/>
        </p:nvSpPr>
        <p:spPr>
          <a:xfrm>
            <a:off x="7159347" y="306885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56" name="Can 55">
            <a:extLst>
              <a:ext uri="{FF2B5EF4-FFF2-40B4-BE49-F238E27FC236}">
                <a16:creationId xmlns:a16="http://schemas.microsoft.com/office/drawing/2014/main" id="{2D16B000-767E-7A07-F6A4-75F1EEB92CB2}"/>
              </a:ext>
            </a:extLst>
          </p:cNvPr>
          <p:cNvSpPr/>
          <p:nvPr/>
        </p:nvSpPr>
        <p:spPr>
          <a:xfrm rot="16200000">
            <a:off x="5305502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6A4DC2E-D865-6121-03C9-CC8C511B25FB}"/>
                  </a:ext>
                </a:extLst>
              </p:cNvPr>
              <p:cNvSpPr/>
              <p:nvPr/>
            </p:nvSpPr>
            <p:spPr>
              <a:xfrm>
                <a:off x="4518646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6A4DC2E-D865-6121-03C9-CC8C511B2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46" y="279520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99E0E50-78EF-275C-E44C-D9CFD6B242BA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4026720" y="313810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0A29C70-FB72-8877-6BF3-703C92199332}"/>
              </a:ext>
            </a:extLst>
          </p:cNvPr>
          <p:cNvSpPr/>
          <p:nvPr/>
        </p:nvSpPr>
        <p:spPr>
          <a:xfrm>
            <a:off x="1759913" y="230480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4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5B482B1F-FEA9-E384-1CB6-71A964BA0D5D}"/>
              </a:ext>
            </a:extLst>
          </p:cNvPr>
          <p:cNvSpPr/>
          <p:nvPr/>
        </p:nvSpPr>
        <p:spPr>
          <a:xfrm rot="16200000">
            <a:off x="2546769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2A9E69-317E-0BD7-56F2-D07200BFB16B}"/>
              </a:ext>
            </a:extLst>
          </p:cNvPr>
          <p:cNvGrpSpPr/>
          <p:nvPr/>
        </p:nvGrpSpPr>
        <p:grpSpPr>
          <a:xfrm>
            <a:off x="4514638" y="3715781"/>
            <a:ext cx="687077" cy="822960"/>
            <a:chOff x="3492528" y="540515"/>
            <a:chExt cx="916102" cy="1097280"/>
          </a:xfrm>
        </p:grpSpPr>
        <p:sp>
          <p:nvSpPr>
            <p:cNvPr id="5" name="Can 4">
              <a:extLst>
                <a:ext uri="{FF2B5EF4-FFF2-40B4-BE49-F238E27FC236}">
                  <a16:creationId xmlns:a16="http://schemas.microsoft.com/office/drawing/2014/main" id="{8777B7CA-4028-5BF1-6C76-B9A30950A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6" name="Can 5">
              <a:extLst>
                <a:ext uri="{FF2B5EF4-FFF2-40B4-BE49-F238E27FC236}">
                  <a16:creationId xmlns:a16="http://schemas.microsoft.com/office/drawing/2014/main" id="{3E41B11E-E6D1-E096-8137-40857C16F98D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n 6">
                  <a:extLst>
                    <a:ext uri="{FF2B5EF4-FFF2-40B4-BE49-F238E27FC236}">
                      <a16:creationId xmlns:a16="http://schemas.microsoft.com/office/drawing/2014/main" id="{A1781F74-F0E0-AA19-B59A-813FA424CA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7" name="Can 6">
                  <a:extLst>
                    <a:ext uri="{FF2B5EF4-FFF2-40B4-BE49-F238E27FC236}">
                      <a16:creationId xmlns:a16="http://schemas.microsoft.com/office/drawing/2014/main" id="{A1781F74-F0E0-AA19-B59A-813FA424C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818" r="-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52DC59-00A3-D362-9211-4C8F91C670A9}"/>
              </a:ext>
            </a:extLst>
          </p:cNvPr>
          <p:cNvGrpSpPr/>
          <p:nvPr/>
        </p:nvGrpSpPr>
        <p:grpSpPr>
          <a:xfrm>
            <a:off x="1759913" y="3715781"/>
            <a:ext cx="685800" cy="822960"/>
            <a:chOff x="191038" y="540515"/>
            <a:chExt cx="914400" cy="1097280"/>
          </a:xfrm>
        </p:grpSpPr>
        <p:sp>
          <p:nvSpPr>
            <p:cNvPr id="41" name="Can 40">
              <a:extLst>
                <a:ext uri="{FF2B5EF4-FFF2-40B4-BE49-F238E27FC236}">
                  <a16:creationId xmlns:a16="http://schemas.microsoft.com/office/drawing/2014/main" id="{08F657C4-5593-16F2-62C9-0BDD1A1A3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88F8DB5E-925A-8A8D-A0C6-A13DDA4D01EB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43" name="Can 42">
                  <a:extLst>
                    <a:ext uri="{FF2B5EF4-FFF2-40B4-BE49-F238E27FC236}">
                      <a16:creationId xmlns:a16="http://schemas.microsoft.com/office/drawing/2014/main" id="{BA88908D-FD50-D7C9-72B0-36CEF045B0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/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3F3A0A3-E7F6-A702-26E3-3593EE114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120" y="378436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3EB70D-7DD7-E908-FD5C-6C7C2911F742}"/>
              </a:ext>
            </a:extLst>
          </p:cNvPr>
          <p:cNvCxnSpPr/>
          <p:nvPr/>
        </p:nvCxnSpPr>
        <p:spPr>
          <a:xfrm>
            <a:off x="2445713" y="412726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E986708-7941-89CC-6027-366EDA37C421}"/>
              </a:ext>
            </a:extLst>
          </p:cNvPr>
          <p:cNvCxnSpPr/>
          <p:nvPr/>
        </p:nvCxnSpPr>
        <p:spPr>
          <a:xfrm>
            <a:off x="5200536" y="412726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/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031F8AF-4839-ACB0-8E58-93D526502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25BB7F-86AF-E018-0522-059C119C50BB}"/>
              </a:ext>
            </a:extLst>
          </p:cNvPr>
          <p:cNvCxnSpPr>
            <a:endCxn id="42" idx="1"/>
          </p:cNvCxnSpPr>
          <p:nvPr/>
        </p:nvCxnSpPr>
        <p:spPr>
          <a:xfrm>
            <a:off x="2102813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CD4276-0262-DA00-DC1B-E2023FA6215C}"/>
              </a:ext>
            </a:extLst>
          </p:cNvPr>
          <p:cNvCxnSpPr/>
          <p:nvPr/>
        </p:nvCxnSpPr>
        <p:spPr>
          <a:xfrm>
            <a:off x="4853157" y="348100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2F920C-2FB9-D6F9-4917-968B145C2F5D}"/>
                  </a:ext>
                </a:extLst>
              </p:cNvPr>
              <p:cNvSpPr/>
              <p:nvPr/>
            </p:nvSpPr>
            <p:spPr>
              <a:xfrm>
                <a:off x="5416724" y="376721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2F920C-2FB9-D6F9-4917-968B145C2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24" y="3767216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54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0C81EC-27CE-A965-C754-A11839596E7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800545" y="361956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A8B9593-1454-6DB2-3CAC-A39EA58F3C60}"/>
              </a:ext>
            </a:extLst>
          </p:cNvPr>
          <p:cNvSpPr/>
          <p:nvPr/>
        </p:nvSpPr>
        <p:spPr>
          <a:xfrm>
            <a:off x="7159347" y="306885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47DF506-8900-AB39-33DE-4D451C883017}"/>
              </a:ext>
            </a:extLst>
          </p:cNvPr>
          <p:cNvCxnSpPr/>
          <p:nvPr/>
        </p:nvCxnSpPr>
        <p:spPr>
          <a:xfrm>
            <a:off x="8503613" y="349171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>
            <a:extLst>
              <a:ext uri="{FF2B5EF4-FFF2-40B4-BE49-F238E27FC236}">
                <a16:creationId xmlns:a16="http://schemas.microsoft.com/office/drawing/2014/main" id="{2D16B000-767E-7A07-F6A4-75F1EEB92CB2}"/>
              </a:ext>
            </a:extLst>
          </p:cNvPr>
          <p:cNvSpPr/>
          <p:nvPr/>
        </p:nvSpPr>
        <p:spPr>
          <a:xfrm rot="16200000">
            <a:off x="5305502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6A4DC2E-D865-6121-03C9-CC8C511B25FB}"/>
                  </a:ext>
                </a:extLst>
              </p:cNvPr>
              <p:cNvSpPr/>
              <p:nvPr/>
            </p:nvSpPr>
            <p:spPr>
              <a:xfrm>
                <a:off x="4518646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6A4DC2E-D865-6121-03C9-CC8C511B2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46" y="279520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n 57">
            <a:extLst>
              <a:ext uri="{FF2B5EF4-FFF2-40B4-BE49-F238E27FC236}">
                <a16:creationId xmlns:a16="http://schemas.microsoft.com/office/drawing/2014/main" id="{C8112CAD-C226-901E-B3EE-3BB831FDF078}"/>
              </a:ext>
            </a:extLst>
          </p:cNvPr>
          <p:cNvSpPr/>
          <p:nvPr/>
        </p:nvSpPr>
        <p:spPr>
          <a:xfrm rot="16200000">
            <a:off x="8956234" y="199642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34CAAFC-7E91-616B-39FF-6E2D8582F55A}"/>
                  </a:ext>
                </a:extLst>
              </p:cNvPr>
              <p:cNvSpPr/>
              <p:nvPr/>
            </p:nvSpPr>
            <p:spPr>
              <a:xfrm>
                <a:off x="8169378" y="278902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34CAAFC-7E91-616B-39FF-6E2D8582F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378" y="2789029"/>
                <a:ext cx="2266808" cy="685800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24B89BB-D6B9-E092-300F-D15F622CB38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31404" y="313810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99E0E50-78EF-275C-E44C-D9CFD6B242BA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4026720" y="313810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60A29C70-FB72-8877-6BF3-703C92199332}"/>
              </a:ext>
            </a:extLst>
          </p:cNvPr>
          <p:cNvSpPr/>
          <p:nvPr/>
        </p:nvSpPr>
        <p:spPr>
          <a:xfrm>
            <a:off x="1759913" y="230480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D71DE59-E84F-3BED-7CAF-57B904C4FFD0}"/>
              </a:ext>
            </a:extLst>
          </p:cNvPr>
          <p:cNvGrpSpPr/>
          <p:nvPr/>
        </p:nvGrpSpPr>
        <p:grpSpPr>
          <a:xfrm>
            <a:off x="8169477" y="3730238"/>
            <a:ext cx="685800" cy="822960"/>
            <a:chOff x="8000792" y="540515"/>
            <a:chExt cx="914400" cy="1097280"/>
          </a:xfrm>
        </p:grpSpPr>
        <p:sp>
          <p:nvSpPr>
            <p:cNvPr id="64" name="Can 63">
              <a:extLst>
                <a:ext uri="{FF2B5EF4-FFF2-40B4-BE49-F238E27FC236}">
                  <a16:creationId xmlns:a16="http://schemas.microsoft.com/office/drawing/2014/main" id="{67D76307-E1FB-F416-7CA3-097A33E17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Can 64">
                  <a:extLst>
                    <a:ext uri="{FF2B5EF4-FFF2-40B4-BE49-F238E27FC236}">
                      <a16:creationId xmlns:a16="http://schemas.microsoft.com/office/drawing/2014/main" id="{E371A9E1-C7F2-1D52-58D8-AA1D17070C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65" name="Can 64">
                  <a:extLst>
                    <a:ext uri="{FF2B5EF4-FFF2-40B4-BE49-F238E27FC236}">
                      <a16:creationId xmlns:a16="http://schemas.microsoft.com/office/drawing/2014/main" id="{E371A9E1-C7F2-1D52-58D8-AA1D17070C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957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02C3FF0-3076-A46F-D610-9C6E35C8E524}"/>
              </a:ext>
            </a:extLst>
          </p:cNvPr>
          <p:cNvGrpSpPr/>
          <p:nvPr/>
        </p:nvGrpSpPr>
        <p:grpSpPr>
          <a:xfrm>
            <a:off x="1755813" y="2304802"/>
            <a:ext cx="8680374" cy="2248396"/>
            <a:chOff x="1753614" y="1583382"/>
            <a:chExt cx="8680374" cy="2248396"/>
          </a:xfrm>
        </p:grpSpPr>
        <p:sp>
          <p:nvSpPr>
            <p:cNvPr id="3" name="Can 2">
              <a:extLst>
                <a:ext uri="{FF2B5EF4-FFF2-40B4-BE49-F238E27FC236}">
                  <a16:creationId xmlns:a16="http://schemas.microsoft.com/office/drawing/2014/main" id="{5B482B1F-FEA9-E384-1CB6-71A964BA0D5D}"/>
                </a:ext>
              </a:extLst>
            </p:cNvPr>
            <p:cNvSpPr/>
            <p:nvPr/>
          </p:nvSpPr>
          <p:spPr>
            <a:xfrm rot="16200000">
              <a:off x="2544570" y="1281178"/>
              <a:ext cx="685800" cy="226771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2A9E69-317E-0BD7-56F2-D07200BFB16B}"/>
                </a:ext>
              </a:extLst>
            </p:cNvPr>
            <p:cNvGrpSpPr/>
            <p:nvPr/>
          </p:nvGrpSpPr>
          <p:grpSpPr>
            <a:xfrm>
              <a:off x="4512439" y="2994361"/>
              <a:ext cx="687077" cy="822960"/>
              <a:chOff x="3492528" y="540515"/>
              <a:chExt cx="916102" cy="1097280"/>
            </a:xfrm>
          </p:grpSpPr>
          <p:sp>
            <p:nvSpPr>
              <p:cNvPr id="5" name="Can 4">
                <a:extLst>
                  <a:ext uri="{FF2B5EF4-FFF2-40B4-BE49-F238E27FC236}">
                    <a16:creationId xmlns:a16="http://schemas.microsoft.com/office/drawing/2014/main" id="{8777B7CA-4028-5BF1-6C76-B9A30950A4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92528" y="540515"/>
                <a:ext cx="914400" cy="1097280"/>
              </a:xfrm>
              <a:prstGeom prst="ca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75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6" name="Can 5">
                <a:extLst>
                  <a:ext uri="{FF2B5EF4-FFF2-40B4-BE49-F238E27FC236}">
                    <a16:creationId xmlns:a16="http://schemas.microsoft.com/office/drawing/2014/main" id="{3E41B11E-E6D1-E096-8137-40857C16F9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4230" y="540515"/>
                <a:ext cx="914400" cy="754885"/>
              </a:xfrm>
              <a:prstGeom prst="ca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br>
                  <a:rPr lang="en-US" sz="675" dirty="0">
                    <a:solidFill>
                      <a:schemeClr val="tx1"/>
                    </a:solidFill>
                    <a:latin typeface="Helvetica" pitchFamily="2" charset="0"/>
                  </a:rPr>
                </a:br>
                <a:endParaRPr lang="en-US" sz="675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Can 6">
                    <a:extLst>
                      <a:ext uri="{FF2B5EF4-FFF2-40B4-BE49-F238E27FC236}">
                        <a16:creationId xmlns:a16="http://schemas.microsoft.com/office/drawing/2014/main" id="{A1781F74-F0E0-AA19-B59A-813FA424CA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492658" y="540515"/>
                    <a:ext cx="914400" cy="1097280"/>
                  </a:xfrm>
                  <a:prstGeom prst="ca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Select</a:t>
                    </a:r>
                    <a:b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</a:br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Subset</a:t>
                    </a:r>
                    <a:b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</a:br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p>
                          <m:sSupPr>
                            <m:ctrlP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a14:m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)</a:t>
                    </a:r>
                  </a:p>
                </p:txBody>
              </p:sp>
            </mc:Choice>
            <mc:Fallback>
              <p:sp>
                <p:nvSpPr>
                  <p:cNvPr id="7" name="Can 6">
                    <a:extLst>
                      <a:ext uri="{FF2B5EF4-FFF2-40B4-BE49-F238E27FC236}">
                        <a16:creationId xmlns:a16="http://schemas.microsoft.com/office/drawing/2014/main" id="{A1781F74-F0E0-AA19-B59A-813FA424CA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2658" y="540515"/>
                    <a:ext cx="914400" cy="1097280"/>
                  </a:xfrm>
                  <a:prstGeom prst="can">
                    <a:avLst/>
                  </a:prstGeom>
                  <a:blipFill>
                    <a:blip r:embed="rId2"/>
                    <a:stretch>
                      <a:fillRect l="-1818" r="-181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52DC59-00A3-D362-9211-4C8F91C670A9}"/>
                </a:ext>
              </a:extLst>
            </p:cNvPr>
            <p:cNvGrpSpPr/>
            <p:nvPr/>
          </p:nvGrpSpPr>
          <p:grpSpPr>
            <a:xfrm>
              <a:off x="1757714" y="2994361"/>
              <a:ext cx="685800" cy="822960"/>
              <a:chOff x="191038" y="540515"/>
              <a:chExt cx="914400" cy="1097280"/>
            </a:xfrm>
          </p:grpSpPr>
          <p:sp>
            <p:nvSpPr>
              <p:cNvPr id="41" name="Can 40">
                <a:extLst>
                  <a:ext uri="{FF2B5EF4-FFF2-40B4-BE49-F238E27FC236}">
                    <a16:creationId xmlns:a16="http://schemas.microsoft.com/office/drawing/2014/main" id="{08F657C4-5593-16F2-62C9-0BDD1A1A3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038" y="540515"/>
                <a:ext cx="914400" cy="1097280"/>
              </a:xfrm>
              <a:prstGeom prst="ca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75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2" name="Can 41">
                <a:extLst>
                  <a:ext uri="{FF2B5EF4-FFF2-40B4-BE49-F238E27FC236}">
                    <a16:creationId xmlns:a16="http://schemas.microsoft.com/office/drawing/2014/main" id="{88F8DB5E-925A-8A8D-A0C6-A13DDA4D01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1038" y="540515"/>
                <a:ext cx="914400" cy="1051560"/>
              </a:xfrm>
              <a:prstGeom prst="ca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br>
                  <a:rPr lang="en-US" sz="675" dirty="0">
                    <a:solidFill>
                      <a:schemeClr val="tx1"/>
                    </a:solidFill>
                    <a:latin typeface="Helvetica" pitchFamily="2" charset="0"/>
                  </a:rPr>
                </a:br>
                <a:endParaRPr lang="en-US" sz="675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Can 42">
                    <a:extLst>
                      <a:ext uri="{FF2B5EF4-FFF2-40B4-BE49-F238E27FC236}">
                        <a16:creationId xmlns:a16="http://schemas.microsoft.com/office/drawing/2014/main" id="{BA88908D-FD50-D7C9-72B0-36CEF045B0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1038" y="540515"/>
                    <a:ext cx="914400" cy="1097280"/>
                  </a:xfrm>
                  <a:prstGeom prst="ca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Initial</a:t>
                    </a:r>
                    <a:b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</a:br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Subset</a:t>
                    </a:r>
                    <a:b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</a:br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)</a:t>
                    </a:r>
                  </a:p>
                </p:txBody>
              </p:sp>
            </mc:Choice>
            <mc:Fallback>
              <p:sp>
                <p:nvSpPr>
                  <p:cNvPr id="43" name="Can 42">
                    <a:extLst>
                      <a:ext uri="{FF2B5EF4-FFF2-40B4-BE49-F238E27FC236}">
                        <a16:creationId xmlns:a16="http://schemas.microsoft.com/office/drawing/2014/main" id="{BA88908D-FD50-D7C9-72B0-36CEF045B0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038" y="540515"/>
                    <a:ext cx="914400" cy="1097280"/>
                  </a:xfrm>
                  <a:prstGeom prst="can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3F3A0A3-E7F6-A702-26E3-3593EE114CFA}"/>
                    </a:ext>
                  </a:extLst>
                </p:cNvPr>
                <p:cNvSpPr/>
                <p:nvPr/>
              </p:nvSpPr>
              <p:spPr>
                <a:xfrm>
                  <a:off x="2652921" y="3062941"/>
                  <a:ext cx="1371600" cy="6858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Train</a:t>
                  </a:r>
                </a:p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Model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3F3A0A3-E7F6-A702-26E3-3593EE114C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921" y="3062941"/>
                  <a:ext cx="1371600" cy="685800"/>
                </a:xfrm>
                <a:prstGeom prst="rect">
                  <a:avLst/>
                </a:prstGeom>
                <a:blipFill>
                  <a:blip r:embed="rId4"/>
                  <a:stretch>
                    <a:fillRect b="-3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C3EB70D-7DD7-E908-FD5C-6C7C2911F742}"/>
                </a:ext>
              </a:extLst>
            </p:cNvPr>
            <p:cNvCxnSpPr/>
            <p:nvPr/>
          </p:nvCxnSpPr>
          <p:spPr>
            <a:xfrm>
              <a:off x="2443514" y="3405841"/>
              <a:ext cx="2094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E92BD85-C632-85A9-8EA8-961325F8E752}"/>
                    </a:ext>
                  </a:extLst>
                </p:cNvPr>
                <p:cNvSpPr/>
                <p:nvPr/>
              </p:nvSpPr>
              <p:spPr>
                <a:xfrm>
                  <a:off x="9062388" y="3077398"/>
                  <a:ext cx="1371600" cy="6858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Train</a:t>
                  </a:r>
                </a:p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Model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/>
                      </m:sSub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E92BD85-C632-85A9-8EA8-961325F8E7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2388" y="3077398"/>
                  <a:ext cx="1371600" cy="685800"/>
                </a:xfrm>
                <a:prstGeom prst="rect">
                  <a:avLst/>
                </a:prstGeom>
                <a:blipFill>
                  <a:blip r:embed="rId5"/>
                  <a:stretch>
                    <a:fillRect b="-1724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C602F1E-5A44-7777-2F01-10CE9E244613}"/>
                </a:ext>
              </a:extLst>
            </p:cNvPr>
            <p:cNvCxnSpPr/>
            <p:nvPr/>
          </p:nvCxnSpPr>
          <p:spPr>
            <a:xfrm>
              <a:off x="8853078" y="3420298"/>
              <a:ext cx="2093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E986708-7941-89CC-6027-366EDA37C421}"/>
                </a:ext>
              </a:extLst>
            </p:cNvPr>
            <p:cNvCxnSpPr/>
            <p:nvPr/>
          </p:nvCxnSpPr>
          <p:spPr>
            <a:xfrm>
              <a:off x="5198337" y="3405841"/>
              <a:ext cx="2132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31F8AF-4839-ACB0-8E58-93D52650296E}"/>
                    </a:ext>
                  </a:extLst>
                </p:cNvPr>
                <p:cNvSpPr/>
                <p:nvPr/>
              </p:nvSpPr>
              <p:spPr>
                <a:xfrm>
                  <a:off x="1757714" y="2073782"/>
                  <a:ext cx="2266808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Unlabeled Data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31F8AF-4839-ACB0-8E58-93D5265029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714" y="2073782"/>
                  <a:ext cx="2266808" cy="685800"/>
                </a:xfrm>
                <a:prstGeom prst="rect">
                  <a:avLst/>
                </a:prstGeom>
                <a:blipFill>
                  <a:blip r:embed="rId6"/>
                  <a:stretch>
                    <a:fillRect b="-1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B25BB7F-86AF-E018-0522-059C119C50BB}"/>
                </a:ext>
              </a:extLst>
            </p:cNvPr>
            <p:cNvCxnSpPr>
              <a:endCxn id="42" idx="1"/>
            </p:cNvCxnSpPr>
            <p:nvPr/>
          </p:nvCxnSpPr>
          <p:spPr>
            <a:xfrm>
              <a:off x="2100614" y="2759583"/>
              <a:ext cx="0" cy="2347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7CD4276-0262-DA00-DC1B-E2023FA6215C}"/>
                </a:ext>
              </a:extLst>
            </p:cNvPr>
            <p:cNvCxnSpPr/>
            <p:nvPr/>
          </p:nvCxnSpPr>
          <p:spPr>
            <a:xfrm>
              <a:off x="4850958" y="2759583"/>
              <a:ext cx="0" cy="2347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62F920C-2FB9-D6F9-4917-968B145C2F5D}"/>
                    </a:ext>
                  </a:extLst>
                </p:cNvPr>
                <p:cNvSpPr/>
                <p:nvPr/>
              </p:nvSpPr>
              <p:spPr>
                <a:xfrm>
                  <a:off x="5414525" y="3045796"/>
                  <a:ext cx="1371600" cy="6858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Train</a:t>
                  </a:r>
                </a:p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Model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125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62F920C-2FB9-D6F9-4917-968B145C2F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4525" y="3045796"/>
                  <a:ext cx="1371600" cy="685800"/>
                </a:xfrm>
                <a:prstGeom prst="rect">
                  <a:avLst/>
                </a:prstGeom>
                <a:blipFill>
                  <a:blip r:embed="rId7"/>
                  <a:stretch>
                    <a:fillRect b="-545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60C81EC-27CE-A965-C754-A11839596E72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798346" y="2898149"/>
              <a:ext cx="243563" cy="4937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8B9593-1454-6DB2-3CAC-A39EA58F3C60}"/>
                </a:ext>
              </a:extLst>
            </p:cNvPr>
            <p:cNvSpPr/>
            <p:nvPr/>
          </p:nvSpPr>
          <p:spPr>
            <a:xfrm>
              <a:off x="7157148" y="2347432"/>
              <a:ext cx="685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Helvetica" pitchFamily="2" charset="0"/>
                </a:rPr>
                <a:t>…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47DF506-8900-AB39-33DE-4D451C883017}"/>
                </a:ext>
              </a:extLst>
            </p:cNvPr>
            <p:cNvCxnSpPr/>
            <p:nvPr/>
          </p:nvCxnSpPr>
          <p:spPr>
            <a:xfrm>
              <a:off x="8501414" y="2770299"/>
              <a:ext cx="0" cy="2347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n 55">
              <a:extLst>
                <a:ext uri="{FF2B5EF4-FFF2-40B4-BE49-F238E27FC236}">
                  <a16:creationId xmlns:a16="http://schemas.microsoft.com/office/drawing/2014/main" id="{2D16B000-767E-7A07-F6A4-75F1EEB92CB2}"/>
                </a:ext>
              </a:extLst>
            </p:cNvPr>
            <p:cNvSpPr/>
            <p:nvPr/>
          </p:nvSpPr>
          <p:spPr>
            <a:xfrm rot="16200000">
              <a:off x="5303303" y="1281178"/>
              <a:ext cx="685800" cy="226771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6A4DC2E-D865-6121-03C9-CC8C511B25FB}"/>
                    </a:ext>
                  </a:extLst>
                </p:cNvPr>
                <p:cNvSpPr/>
                <p:nvPr/>
              </p:nvSpPr>
              <p:spPr>
                <a:xfrm>
                  <a:off x="4516447" y="2073782"/>
                  <a:ext cx="2266808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Unlabeled Data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6A4DC2E-D865-6121-03C9-CC8C511B25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447" y="2073782"/>
                  <a:ext cx="2266808" cy="685800"/>
                </a:xfrm>
                <a:prstGeom prst="rect">
                  <a:avLst/>
                </a:prstGeom>
                <a:blipFill>
                  <a:blip r:embed="rId8"/>
                  <a:stretch>
                    <a:fillRect b="-1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Can 57">
              <a:extLst>
                <a:ext uri="{FF2B5EF4-FFF2-40B4-BE49-F238E27FC236}">
                  <a16:creationId xmlns:a16="http://schemas.microsoft.com/office/drawing/2014/main" id="{C8112CAD-C226-901E-B3EE-3BB831FDF078}"/>
                </a:ext>
              </a:extLst>
            </p:cNvPr>
            <p:cNvSpPr/>
            <p:nvPr/>
          </p:nvSpPr>
          <p:spPr>
            <a:xfrm rot="16200000">
              <a:off x="8954035" y="1275005"/>
              <a:ext cx="685800" cy="226771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34CAAFC-7E91-616B-39FF-6E2D8582F55A}"/>
                    </a:ext>
                  </a:extLst>
                </p:cNvPr>
                <p:cNvSpPr/>
                <p:nvPr/>
              </p:nvSpPr>
              <p:spPr>
                <a:xfrm>
                  <a:off x="8167179" y="2067609"/>
                  <a:ext cx="2266808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Unlabeled Data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34CAAFC-7E91-616B-39FF-6E2D8582F5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179" y="2067609"/>
                  <a:ext cx="2266808" cy="685800"/>
                </a:xfrm>
                <a:prstGeom prst="rect">
                  <a:avLst/>
                </a:prstGeom>
                <a:blipFill>
                  <a:blip r:embed="rId9"/>
                  <a:stretch>
                    <a:fillRect b="-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24B89BB-D6B9-E092-300F-D15F622CB38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929205" y="2416681"/>
              <a:ext cx="243563" cy="4937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99E0E50-78EF-275C-E44C-D9CFD6B242BA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flipV="1">
              <a:off x="4024521" y="2416683"/>
              <a:ext cx="487917" cy="9891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0A29C70-FB72-8877-6BF3-703C92199332}"/>
                </a:ext>
              </a:extLst>
            </p:cNvPr>
            <p:cNvSpPr/>
            <p:nvPr/>
          </p:nvSpPr>
          <p:spPr>
            <a:xfrm>
              <a:off x="1757714" y="1583382"/>
              <a:ext cx="3910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Traditional Approach</a:t>
              </a:r>
              <a:endParaRPr lang="en-US" sz="2400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D71DE59-E84F-3BED-7CAF-57B904C4FFD0}"/>
                </a:ext>
              </a:extLst>
            </p:cNvPr>
            <p:cNvGrpSpPr/>
            <p:nvPr/>
          </p:nvGrpSpPr>
          <p:grpSpPr>
            <a:xfrm>
              <a:off x="8167278" y="3008818"/>
              <a:ext cx="685800" cy="822960"/>
              <a:chOff x="8000792" y="540515"/>
              <a:chExt cx="914400" cy="1097280"/>
            </a:xfrm>
          </p:grpSpPr>
          <p:sp>
            <p:nvSpPr>
              <p:cNvPr id="64" name="Can 63">
                <a:extLst>
                  <a:ext uri="{FF2B5EF4-FFF2-40B4-BE49-F238E27FC236}">
                    <a16:creationId xmlns:a16="http://schemas.microsoft.com/office/drawing/2014/main" id="{67D76307-E1FB-F416-7CA3-097A33E17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00792" y="540515"/>
                <a:ext cx="914400" cy="1097280"/>
              </a:xfrm>
              <a:prstGeom prst="ca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75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5" name="Can 64">
                    <a:extLst>
                      <a:ext uri="{FF2B5EF4-FFF2-40B4-BE49-F238E27FC236}">
                        <a16:creationId xmlns:a16="http://schemas.microsoft.com/office/drawing/2014/main" id="{E371A9E1-C7F2-1D52-58D8-AA1D17070C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00792" y="540515"/>
                    <a:ext cx="914400" cy="1097280"/>
                  </a:xfrm>
                  <a:prstGeom prst="ca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Select</a:t>
                    </a:r>
                    <a:b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</a:br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Subset</a:t>
                    </a:r>
                    <a:b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</a:br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…∪</m:t>
                        </m:r>
                        <m:sSup>
                          <m:sSupPr>
                            <m:ctrlP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125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</m:oMath>
                    </a14:m>
                    <a:r>
                      <a:rPr lang="en-US" sz="1200" dirty="0">
                        <a:solidFill>
                          <a:schemeClr val="tx1"/>
                        </a:solidFill>
                        <a:latin typeface="Helvetica" pitchFamily="2" charset="0"/>
                      </a:rPr>
                      <a:t>)</a:t>
                    </a:r>
                  </a:p>
                </p:txBody>
              </p:sp>
            </mc:Choice>
            <mc:Fallback>
              <p:sp>
                <p:nvSpPr>
                  <p:cNvPr id="65" name="Can 64">
                    <a:extLst>
                      <a:ext uri="{FF2B5EF4-FFF2-40B4-BE49-F238E27FC236}">
                        <a16:creationId xmlns:a16="http://schemas.microsoft.com/office/drawing/2014/main" id="{E371A9E1-C7F2-1D52-58D8-AA1D17070C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0792" y="540515"/>
                    <a:ext cx="914400" cy="1097280"/>
                  </a:xfrm>
                  <a:prstGeom prst="can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2207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=0)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=0)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0" name="Picture 19" descr="A picture containing chart&#10;&#10;Description automatically generated">
            <a:extLst>
              <a:ext uri="{FF2B5EF4-FFF2-40B4-BE49-F238E27FC236}">
                <a16:creationId xmlns:a16="http://schemas.microsoft.com/office/drawing/2014/main" id="{50ED98EE-06CD-FA43-C21A-14F23C3D4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990850"/>
            <a:ext cx="4419600" cy="876300"/>
          </a:xfrm>
          <a:prstGeom prst="rect">
            <a:avLst/>
          </a:prstGeom>
        </p:spPr>
      </p:pic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9FA34769-3A70-E4A7-F33C-F54F06E32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2" y="2990850"/>
            <a:ext cx="441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=1)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=1)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87A2B453-3972-218B-E66A-DE218B24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990850"/>
            <a:ext cx="4419600" cy="876300"/>
          </a:xfrm>
          <a:prstGeom prst="rect">
            <a:avLst/>
          </a:prstGeom>
        </p:spPr>
      </p:pic>
      <p:pic>
        <p:nvPicPr>
          <p:cNvPr id="10" name="Picture 9" descr="A picture containing tool&#10;&#10;Description automatically generated">
            <a:extLst>
              <a:ext uri="{FF2B5EF4-FFF2-40B4-BE49-F238E27FC236}">
                <a16:creationId xmlns:a16="http://schemas.microsoft.com/office/drawing/2014/main" id="{720DF41C-3D21-94D3-BD48-0C007D61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2990850"/>
            <a:ext cx="441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4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=2)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=2)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A19DCDC3-473F-7E9C-57E8-7E1DE813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990850"/>
            <a:ext cx="4419600" cy="876300"/>
          </a:xfrm>
          <a:prstGeom prst="rect">
            <a:avLst/>
          </a:prstGeom>
        </p:spPr>
      </p:pic>
      <p:pic>
        <p:nvPicPr>
          <p:cNvPr id="10" name="Picture 9" descr="A picture containing tool&#10;&#10;Description automatically generated">
            <a:extLst>
              <a:ext uri="{FF2B5EF4-FFF2-40B4-BE49-F238E27FC236}">
                <a16:creationId xmlns:a16="http://schemas.microsoft.com/office/drawing/2014/main" id="{3170A1AE-44D5-470F-0F15-5E5229AB6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2990850"/>
            <a:ext cx="441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8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B6CD-9C5F-B143-A187-75A6CF36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care about labels? Data-Centric vs Model-Centric AI (1/17)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labels and how? Dataset Creation and Curation (1/19)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to label? Growing or Compressing Datasets (Today)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for growing datasets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for compressing datasets</a:t>
            </a:r>
          </a:p>
        </p:txBody>
      </p:sp>
    </p:spTree>
    <p:extLst>
      <p:ext uri="{BB962C8B-B14F-4D97-AF65-F5344CB8AC3E}">
        <p14:creationId xmlns:p14="http://schemas.microsoft.com/office/powerpoint/2010/main" val="967907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=3)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=3)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92A3D0A-4547-0FBF-E50A-906D493D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2990850"/>
            <a:ext cx="4419600" cy="876300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4B35C246-E5D4-3AFB-148E-EA025C89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99" y="2990850"/>
            <a:ext cx="441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7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=4)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=4)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EF1D50DE-6619-3915-6015-61AFC3547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2990850"/>
            <a:ext cx="4419600" cy="876300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738B52D4-43FA-87D2-CAAA-C2637424E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2" y="2990850"/>
            <a:ext cx="441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7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=5)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=5)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0451E7D9-F3C9-EAD1-4361-4414DC215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990850"/>
            <a:ext cx="4419600" cy="876300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634F5AEA-90FA-C09E-75AD-3E35CF78E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2" y="2990850"/>
            <a:ext cx="441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=6)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=6)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DDE509-BE03-4DD3-2B95-BF8B9B63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2990850"/>
            <a:ext cx="4419600" cy="876300"/>
          </a:xfrm>
          <a:prstGeom prst="rect">
            <a:avLst/>
          </a:prstGeom>
        </p:spPr>
      </p:pic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1DDBBB53-759F-B2BC-81B5-976A09DB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2" y="2990850"/>
            <a:ext cx="4419600" cy="876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7B95CB-96AF-6ECD-E4FA-0A5AC2314EE3}"/>
              </a:ext>
            </a:extLst>
          </p:cNvPr>
          <p:cNvSpPr/>
          <p:nvPr/>
        </p:nvSpPr>
        <p:spPr>
          <a:xfrm>
            <a:off x="1353555" y="4980391"/>
            <a:ext cx="9484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can give exponential speed-ups</a:t>
            </a:r>
            <a:b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n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</a:t>
            </a: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Active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2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193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=6)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=25)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DDE509-BE03-4DD3-2B95-BF8B9B63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2990850"/>
            <a:ext cx="4419600" cy="876300"/>
          </a:xfrm>
          <a:prstGeom prst="rect">
            <a:avLst/>
          </a:prstGeom>
        </p:spPr>
      </p:pic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67A769D2-3660-6FF9-010B-35CF9C9DD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99" y="2990850"/>
            <a:ext cx="4419600" cy="876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E7C7F7-6198-C9F5-FC1A-EC61DC308154}"/>
              </a:ext>
            </a:extLst>
          </p:cNvPr>
          <p:cNvSpPr/>
          <p:nvPr/>
        </p:nvSpPr>
        <p:spPr>
          <a:xfrm>
            <a:off x="1353555" y="4980391"/>
            <a:ext cx="9484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can give exponential speed-ups</a:t>
            </a:r>
            <a:b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n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</a:t>
            </a: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Active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2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37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=6)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=50)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DDE509-BE03-4DD3-2B95-BF8B9B63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2990850"/>
            <a:ext cx="4419600" cy="8763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554A99F-7F56-DC53-DA30-A2B7E679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99" y="2990850"/>
            <a:ext cx="4419600" cy="876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9F5BBB-8DD8-F9E4-F09D-8B65A6AD9278}"/>
              </a:ext>
            </a:extLst>
          </p:cNvPr>
          <p:cNvSpPr/>
          <p:nvPr/>
        </p:nvSpPr>
        <p:spPr>
          <a:xfrm>
            <a:off x="1353555" y="4980391"/>
            <a:ext cx="9484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can give exponential speed-ups</a:t>
            </a:r>
            <a:b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n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</a:t>
            </a: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Active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2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05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=6)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=75)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DDE509-BE03-4DD3-2B95-BF8B9B63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2990850"/>
            <a:ext cx="4419600" cy="876300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BADE4AF-77C7-3F04-4261-15A3C070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99" y="2990850"/>
            <a:ext cx="4419600" cy="876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8C1909-729B-58A9-81A2-1AB27D34551A}"/>
              </a:ext>
            </a:extLst>
          </p:cNvPr>
          <p:cNvSpPr/>
          <p:nvPr/>
        </p:nvSpPr>
        <p:spPr>
          <a:xfrm>
            <a:off x="1353555" y="4980391"/>
            <a:ext cx="9484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can give exponential speed-ups</a:t>
            </a:r>
            <a:b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n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</a:t>
            </a: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Active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2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15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1-D: Passive vs. Active 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C459-F988-E536-254C-2F2D28542BCC}"/>
              </a:ext>
            </a:extLst>
          </p:cNvPr>
          <p:cNvSpPr/>
          <p:nvPr/>
        </p:nvSpPr>
        <p:spPr>
          <a:xfrm>
            <a:off x="1676045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=6)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54DD8-6092-9A3E-C5ED-5E2CC7E7A7BF}"/>
              </a:ext>
            </a:extLst>
          </p:cNvPr>
          <p:cNvSpPr/>
          <p:nvPr/>
        </p:nvSpPr>
        <p:spPr>
          <a:xfrm>
            <a:off x="7213247" y="3867150"/>
            <a:ext cx="3302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Learning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=99)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DDE509-BE03-4DD3-2B95-BF8B9B63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2990850"/>
            <a:ext cx="4419600" cy="876300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0398D13-42C9-3902-98B5-F7A2E64D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99" y="2990850"/>
            <a:ext cx="4419600" cy="876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68213D-725E-77EC-2190-E914803C4DEF}"/>
              </a:ext>
            </a:extLst>
          </p:cNvPr>
          <p:cNvSpPr/>
          <p:nvPr/>
        </p:nvSpPr>
        <p:spPr>
          <a:xfrm>
            <a:off x="1353555" y="4980391"/>
            <a:ext cx="9484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can give exponential speed-ups</a:t>
            </a:r>
            <a:b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n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</a:t>
            </a: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Active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err ~ 2</a:t>
            </a:r>
            <a:r>
              <a:rPr lang="en-US" sz="2400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0811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#1: Big Models</a:t>
            </a:r>
          </a:p>
        </p:txBody>
      </p:sp>
      <p:sp>
        <p:nvSpPr>
          <p:cNvPr id="69" name="Can 68">
            <a:extLst>
              <a:ext uri="{FF2B5EF4-FFF2-40B4-BE49-F238E27FC236}">
                <a16:creationId xmlns:a16="http://schemas.microsoft.com/office/drawing/2014/main" id="{F2FEF4DD-BF49-7839-367E-E1D6C02D6EA7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EBF566E-348C-509A-541B-5242B0508424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71" name="Can 70">
              <a:extLst>
                <a:ext uri="{FF2B5EF4-FFF2-40B4-BE49-F238E27FC236}">
                  <a16:creationId xmlns:a16="http://schemas.microsoft.com/office/drawing/2014/main" id="{6ACF06C9-6323-A604-8BAB-CD1591146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72" name="Can 71">
              <a:extLst>
                <a:ext uri="{FF2B5EF4-FFF2-40B4-BE49-F238E27FC236}">
                  <a16:creationId xmlns:a16="http://schemas.microsoft.com/office/drawing/2014/main" id="{4F9FC5E6-E788-D335-9BFA-623521BC4DAC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n 72">
                  <a:extLst>
                    <a:ext uri="{FF2B5EF4-FFF2-40B4-BE49-F238E27FC236}">
                      <a16:creationId xmlns:a16="http://schemas.microsoft.com/office/drawing/2014/main" id="{C199BBB4-72B7-557D-1E92-5AF6EB152A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9" name="Can 58">
                  <a:extLst>
                    <a:ext uri="{FF2B5EF4-FFF2-40B4-BE49-F238E27FC236}">
                      <a16:creationId xmlns:a16="http://schemas.microsoft.com/office/drawing/2014/main" id="{63E9FD40-BE8B-4E4B-B12F-538F211FB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265A3F-3848-B8E6-A144-8276141F959E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75" name="Can 74">
              <a:extLst>
                <a:ext uri="{FF2B5EF4-FFF2-40B4-BE49-F238E27FC236}">
                  <a16:creationId xmlns:a16="http://schemas.microsoft.com/office/drawing/2014/main" id="{656AF1FA-BD7C-8CBB-76D7-C1D85B3B2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76" name="Can 75">
              <a:extLst>
                <a:ext uri="{FF2B5EF4-FFF2-40B4-BE49-F238E27FC236}">
                  <a16:creationId xmlns:a16="http://schemas.microsoft.com/office/drawing/2014/main" id="{45DDCA13-4BE6-DBAC-232E-B402174DBB92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n 76">
                  <a:extLst>
                    <a:ext uri="{FF2B5EF4-FFF2-40B4-BE49-F238E27FC236}">
                      <a16:creationId xmlns:a16="http://schemas.microsoft.com/office/drawing/2014/main" id="{51D8FC56-DA9B-4627-13F7-A47C1089B1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3" name="Can 62">
                  <a:extLst>
                    <a:ext uri="{FF2B5EF4-FFF2-40B4-BE49-F238E27FC236}">
                      <a16:creationId xmlns:a16="http://schemas.microsoft.com/office/drawing/2014/main" id="{77B5A3EF-0DDB-DB43-B2BB-9BC7BD77E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CA18B9B-1B74-E6F6-60FA-EDDA7B837958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CA18B9B-1B74-E6F6-60FA-EDDA7B837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1239A5-40E3-0CDF-DE30-9DD309C64287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9D555F-FF18-D9AB-3DB8-BFA8A4C8DA51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9D555F-FF18-D9AB-3DB8-BFA8A4C8D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5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9423426-CF7B-7AFA-406E-E52296DF1444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546DC11-42F4-842B-DFCD-DB1E0C1A9D34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3FD469B-4381-E083-6378-98E355199EEE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3FD469B-4381-E083-6378-98E355199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1F3632-12C6-B1C9-E0D2-843869818F6A}"/>
              </a:ext>
            </a:extLst>
          </p:cNvPr>
          <p:cNvCxnSpPr>
            <a:endCxn id="76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92889A2-A747-AEDF-5726-8BDE05AE9847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CCF1F54-6EE2-4EA0-2F68-E873B59C95B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CCF1F54-6EE2-4EA0-2F68-E873B59C9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1BCE64D-5009-EC04-6C0D-D567D907A7A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2C7E391E-08B2-234A-75A6-5B8AFACE78F2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13F95DC-8445-D4D6-DDC8-29520AAAFB77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n 89">
            <a:extLst>
              <a:ext uri="{FF2B5EF4-FFF2-40B4-BE49-F238E27FC236}">
                <a16:creationId xmlns:a16="http://schemas.microsoft.com/office/drawing/2014/main" id="{F25A90E7-B505-6480-F704-DF1FACE8820B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64425BB-FD31-C1B1-E782-F4444E511CBC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64425BB-FD31-C1B1-E782-F4444E511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Can 91">
            <a:extLst>
              <a:ext uri="{FF2B5EF4-FFF2-40B4-BE49-F238E27FC236}">
                <a16:creationId xmlns:a16="http://schemas.microsoft.com/office/drawing/2014/main" id="{2A687805-C9BA-EC6A-9595-FDE62FAD08A9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BEA3EA-4DDF-1CA0-B681-0B69C3165B82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BEA3EA-4DDF-1CA0-B681-0B69C3165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E0A6311-19D5-9FF4-595E-FC7FA91D42D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5DBBFEE-C80F-7E94-B744-51874C984B71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C45B7C6-E79E-4BCC-E6B4-82793C8CCF26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F47247-B04E-EB99-21AF-803A0E5E1BF3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98" name="Can 97">
              <a:extLst>
                <a:ext uri="{FF2B5EF4-FFF2-40B4-BE49-F238E27FC236}">
                  <a16:creationId xmlns:a16="http://schemas.microsoft.com/office/drawing/2014/main" id="{DE42ACC0-3EC2-61B8-CBC1-29BE5449B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an 98">
                  <a:extLst>
                    <a:ext uri="{FF2B5EF4-FFF2-40B4-BE49-F238E27FC236}">
                      <a16:creationId xmlns:a16="http://schemas.microsoft.com/office/drawing/2014/main" id="{FDBCBDED-A997-BA32-8D06-92F795B6F6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8" name="Can 67">
                  <a:extLst>
                    <a:ext uri="{FF2B5EF4-FFF2-40B4-BE49-F238E27FC236}">
                      <a16:creationId xmlns:a16="http://schemas.microsoft.com/office/drawing/2014/main" id="{A3B8CB9B-84EE-D24B-AA60-EDCEEEE5F3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5785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#1: Big Models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A4D07D-4EFB-3308-3184-6510D49EA7F4}"/>
              </a:ext>
            </a:extLst>
          </p:cNvPr>
          <p:cNvSpPr txBox="1"/>
          <p:nvPr/>
        </p:nvSpPr>
        <p:spPr>
          <a:xfrm>
            <a:off x="3338721" y="4240552"/>
            <a:ext cx="263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computationally expensive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E1E3A5-BD93-3892-D6DD-96A4820D0523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2980267" y="3917637"/>
            <a:ext cx="358454" cy="738414"/>
          </a:xfrm>
          <a:prstGeom prst="straightConnector1">
            <a:avLst/>
          </a:prstGeom>
          <a:ln w="57150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5C102B-7C2E-EBF3-1FFC-F15B8254F34E}"/>
              </a:ext>
            </a:extLst>
          </p:cNvPr>
          <p:cNvCxnSpPr>
            <a:cxnSpLocks/>
          </p:cNvCxnSpPr>
          <p:nvPr/>
        </p:nvCxnSpPr>
        <p:spPr>
          <a:xfrm flipV="1">
            <a:off x="5911346" y="3825039"/>
            <a:ext cx="480987" cy="831011"/>
          </a:xfrm>
          <a:prstGeom prst="straightConnector1">
            <a:avLst/>
          </a:prstGeom>
          <a:ln w="57150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n 68">
            <a:extLst>
              <a:ext uri="{FF2B5EF4-FFF2-40B4-BE49-F238E27FC236}">
                <a16:creationId xmlns:a16="http://schemas.microsoft.com/office/drawing/2014/main" id="{F2FEF4DD-BF49-7839-367E-E1D6C02D6EA7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EBF566E-348C-509A-541B-5242B0508424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71" name="Can 70">
              <a:extLst>
                <a:ext uri="{FF2B5EF4-FFF2-40B4-BE49-F238E27FC236}">
                  <a16:creationId xmlns:a16="http://schemas.microsoft.com/office/drawing/2014/main" id="{6ACF06C9-6323-A604-8BAB-CD1591146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72" name="Can 71">
              <a:extLst>
                <a:ext uri="{FF2B5EF4-FFF2-40B4-BE49-F238E27FC236}">
                  <a16:creationId xmlns:a16="http://schemas.microsoft.com/office/drawing/2014/main" id="{4F9FC5E6-E788-D335-9BFA-623521BC4DAC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Can 72">
                  <a:extLst>
                    <a:ext uri="{FF2B5EF4-FFF2-40B4-BE49-F238E27FC236}">
                      <a16:creationId xmlns:a16="http://schemas.microsoft.com/office/drawing/2014/main" id="{C199BBB4-72B7-557D-1E92-5AF6EB152A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73" name="Can 72">
                  <a:extLst>
                    <a:ext uri="{FF2B5EF4-FFF2-40B4-BE49-F238E27FC236}">
                      <a16:creationId xmlns:a16="http://schemas.microsoft.com/office/drawing/2014/main" id="{C199BBB4-72B7-557D-1E92-5AF6EB152A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265A3F-3848-B8E6-A144-8276141F959E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75" name="Can 74">
              <a:extLst>
                <a:ext uri="{FF2B5EF4-FFF2-40B4-BE49-F238E27FC236}">
                  <a16:creationId xmlns:a16="http://schemas.microsoft.com/office/drawing/2014/main" id="{656AF1FA-BD7C-8CBB-76D7-C1D85B3B2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76" name="Can 75">
              <a:extLst>
                <a:ext uri="{FF2B5EF4-FFF2-40B4-BE49-F238E27FC236}">
                  <a16:creationId xmlns:a16="http://schemas.microsoft.com/office/drawing/2014/main" id="{45DDCA13-4BE6-DBAC-232E-B402174DBB92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Can 76">
                  <a:extLst>
                    <a:ext uri="{FF2B5EF4-FFF2-40B4-BE49-F238E27FC236}">
                      <a16:creationId xmlns:a16="http://schemas.microsoft.com/office/drawing/2014/main" id="{51D8FC56-DA9B-4627-13F7-A47C1089B1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77" name="Can 76">
                  <a:extLst>
                    <a:ext uri="{FF2B5EF4-FFF2-40B4-BE49-F238E27FC236}">
                      <a16:creationId xmlns:a16="http://schemas.microsoft.com/office/drawing/2014/main" id="{51D8FC56-DA9B-4627-13F7-A47C1089B1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CA18B9B-1B74-E6F6-60FA-EDDA7B837958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CA18B9B-1B74-E6F6-60FA-EDDA7B837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1239A5-40E3-0CDF-DE30-9DD309C64287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9D555F-FF18-D9AB-3DB8-BFA8A4C8DA51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9D555F-FF18-D9AB-3DB8-BFA8A4C8D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5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9423426-CF7B-7AFA-406E-E52296DF1444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546DC11-42F4-842B-DFCD-DB1E0C1A9D34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3FD469B-4381-E083-6378-98E355199EEE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3FD469B-4381-E083-6378-98E355199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1F3632-12C6-B1C9-E0D2-843869818F6A}"/>
              </a:ext>
            </a:extLst>
          </p:cNvPr>
          <p:cNvCxnSpPr>
            <a:endCxn id="76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92889A2-A747-AEDF-5726-8BDE05AE9847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CCF1F54-6EE2-4EA0-2F68-E873B59C95B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CCF1F54-6EE2-4EA0-2F68-E873B59C9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1BCE64D-5009-EC04-6C0D-D567D907A7A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2C7E391E-08B2-234A-75A6-5B8AFACE78F2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13F95DC-8445-D4D6-DDC8-29520AAAFB77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n 89">
            <a:extLst>
              <a:ext uri="{FF2B5EF4-FFF2-40B4-BE49-F238E27FC236}">
                <a16:creationId xmlns:a16="http://schemas.microsoft.com/office/drawing/2014/main" id="{F25A90E7-B505-6480-F704-DF1FACE8820B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64425BB-FD31-C1B1-E782-F4444E511CBC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64425BB-FD31-C1B1-E782-F4444E511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Can 91">
            <a:extLst>
              <a:ext uri="{FF2B5EF4-FFF2-40B4-BE49-F238E27FC236}">
                <a16:creationId xmlns:a16="http://schemas.microsoft.com/office/drawing/2014/main" id="{2A687805-C9BA-EC6A-9595-FDE62FAD08A9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BEA3EA-4DDF-1CA0-B681-0B69C3165B82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BEA3EA-4DDF-1CA0-B681-0B69C3165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E0A6311-19D5-9FF4-595E-FC7FA91D42D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5DBBFEE-C80F-7E94-B744-51874C984B71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C45B7C6-E79E-4BCC-E6B4-82793C8CCF26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F47247-B04E-EB99-21AF-803A0E5E1BF3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98" name="Can 97">
              <a:extLst>
                <a:ext uri="{FF2B5EF4-FFF2-40B4-BE49-F238E27FC236}">
                  <a16:creationId xmlns:a16="http://schemas.microsoft.com/office/drawing/2014/main" id="{DE42ACC0-3EC2-61B8-CBC1-29BE5449B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Can 98">
                  <a:extLst>
                    <a:ext uri="{FF2B5EF4-FFF2-40B4-BE49-F238E27FC236}">
                      <a16:creationId xmlns:a16="http://schemas.microsoft.com/office/drawing/2014/main" id="{FDBCBDED-A997-BA32-8D06-92F795B6F6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9" name="Can 98">
                  <a:extLst>
                    <a:ext uri="{FF2B5EF4-FFF2-40B4-BE49-F238E27FC236}">
                      <a16:creationId xmlns:a16="http://schemas.microsoft.com/office/drawing/2014/main" id="{FDBCBDED-A997-BA32-8D06-92F795B6F6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65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B6CD-9C5F-B143-A187-75A6CF36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care about labels? Data-Centric vs Model-Centric AI (1/17)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labels and how? Dataset Creation and Curation (1/19)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to label? Growing or Compressing Datasets (Today)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for growing datasets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for compressing datasets</a:t>
            </a:r>
          </a:p>
        </p:txBody>
      </p:sp>
    </p:spTree>
    <p:extLst>
      <p:ext uri="{BB962C8B-B14F-4D97-AF65-F5344CB8AC3E}">
        <p14:creationId xmlns:p14="http://schemas.microsoft.com/office/powerpoint/2010/main" val="864292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#1: Big Models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A4D07D-4EFB-3308-3184-6510D49EA7F4}"/>
              </a:ext>
            </a:extLst>
          </p:cNvPr>
          <p:cNvSpPr txBox="1"/>
          <p:nvPr/>
        </p:nvSpPr>
        <p:spPr>
          <a:xfrm>
            <a:off x="3338721" y="4240552"/>
            <a:ext cx="263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computationally expensive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E1E3A5-BD93-3892-D6DD-96A4820D0523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2980267" y="3917637"/>
            <a:ext cx="358454" cy="738414"/>
          </a:xfrm>
          <a:prstGeom prst="straightConnector1">
            <a:avLst/>
          </a:prstGeom>
          <a:ln w="57150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5C102B-7C2E-EBF3-1FFC-F15B8254F34E}"/>
              </a:ext>
            </a:extLst>
          </p:cNvPr>
          <p:cNvCxnSpPr>
            <a:cxnSpLocks/>
          </p:cNvCxnSpPr>
          <p:nvPr/>
        </p:nvCxnSpPr>
        <p:spPr>
          <a:xfrm flipV="1">
            <a:off x="5911346" y="3825039"/>
            <a:ext cx="480987" cy="831011"/>
          </a:xfrm>
          <a:prstGeom prst="straightConnector1">
            <a:avLst/>
          </a:prstGeom>
          <a:ln w="57150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picture containing icon&#10;&#10;Description automatically generated">
            <a:extLst>
              <a:ext uri="{FF2B5EF4-FFF2-40B4-BE49-F238E27FC236}">
                <a16:creationId xmlns:a16="http://schemas.microsoft.com/office/drawing/2014/main" id="{70F42093-E296-507E-9759-6D925CC5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13" y="5201710"/>
            <a:ext cx="7467600" cy="1092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3CD5453-353B-8CCB-CB11-C8AEF6DF34A1}"/>
              </a:ext>
            </a:extLst>
          </p:cNvPr>
          <p:cNvSpPr txBox="1"/>
          <p:nvPr/>
        </p:nvSpPr>
        <p:spPr>
          <a:xfrm>
            <a:off x="160866" y="6149182"/>
            <a:ext cx="491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Settles. “From Theories to Queries: Active Learning in Practice.” 2011</a:t>
            </a:r>
          </a:p>
          <a:p>
            <a:endParaRPr lang="en-US" sz="1200" dirty="0">
              <a:latin typeface="Helvetica" pitchFamily="2" charset="0"/>
            </a:endParaRPr>
          </a:p>
        </p:txBody>
      </p:sp>
      <p:sp>
        <p:nvSpPr>
          <p:cNvPr id="69" name="Can 68">
            <a:extLst>
              <a:ext uri="{FF2B5EF4-FFF2-40B4-BE49-F238E27FC236}">
                <a16:creationId xmlns:a16="http://schemas.microsoft.com/office/drawing/2014/main" id="{F2FEF4DD-BF49-7839-367E-E1D6C02D6EA7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EBF566E-348C-509A-541B-5242B0508424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71" name="Can 70">
              <a:extLst>
                <a:ext uri="{FF2B5EF4-FFF2-40B4-BE49-F238E27FC236}">
                  <a16:creationId xmlns:a16="http://schemas.microsoft.com/office/drawing/2014/main" id="{6ACF06C9-6323-A604-8BAB-CD1591146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72" name="Can 71">
              <a:extLst>
                <a:ext uri="{FF2B5EF4-FFF2-40B4-BE49-F238E27FC236}">
                  <a16:creationId xmlns:a16="http://schemas.microsoft.com/office/drawing/2014/main" id="{4F9FC5E6-E788-D335-9BFA-623521BC4DAC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Can 72">
                  <a:extLst>
                    <a:ext uri="{FF2B5EF4-FFF2-40B4-BE49-F238E27FC236}">
                      <a16:creationId xmlns:a16="http://schemas.microsoft.com/office/drawing/2014/main" id="{C199BBB4-72B7-557D-1E92-5AF6EB152A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73" name="Can 72">
                  <a:extLst>
                    <a:ext uri="{FF2B5EF4-FFF2-40B4-BE49-F238E27FC236}">
                      <a16:creationId xmlns:a16="http://schemas.microsoft.com/office/drawing/2014/main" id="{C199BBB4-72B7-557D-1E92-5AF6EB152A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265A3F-3848-B8E6-A144-8276141F959E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75" name="Can 74">
              <a:extLst>
                <a:ext uri="{FF2B5EF4-FFF2-40B4-BE49-F238E27FC236}">
                  <a16:creationId xmlns:a16="http://schemas.microsoft.com/office/drawing/2014/main" id="{656AF1FA-BD7C-8CBB-76D7-C1D85B3B2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76" name="Can 75">
              <a:extLst>
                <a:ext uri="{FF2B5EF4-FFF2-40B4-BE49-F238E27FC236}">
                  <a16:creationId xmlns:a16="http://schemas.microsoft.com/office/drawing/2014/main" id="{45DDCA13-4BE6-DBAC-232E-B402174DBB92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Can 76">
                  <a:extLst>
                    <a:ext uri="{FF2B5EF4-FFF2-40B4-BE49-F238E27FC236}">
                      <a16:creationId xmlns:a16="http://schemas.microsoft.com/office/drawing/2014/main" id="{51D8FC56-DA9B-4627-13F7-A47C1089B1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77" name="Can 76">
                  <a:extLst>
                    <a:ext uri="{FF2B5EF4-FFF2-40B4-BE49-F238E27FC236}">
                      <a16:creationId xmlns:a16="http://schemas.microsoft.com/office/drawing/2014/main" id="{51D8FC56-DA9B-4627-13F7-A47C1089B1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CA18B9B-1B74-E6F6-60FA-EDDA7B837958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CA18B9B-1B74-E6F6-60FA-EDDA7B837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11239A5-40E3-0CDF-DE30-9DD309C64287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9D555F-FF18-D9AB-3DB8-BFA8A4C8DA51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9D555F-FF18-D9AB-3DB8-BFA8A4C8D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9423426-CF7B-7AFA-406E-E52296DF1444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546DC11-42F4-842B-DFCD-DB1E0C1A9D34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3FD469B-4381-E083-6378-98E355199EEE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3FD469B-4381-E083-6378-98E355199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1F3632-12C6-B1C9-E0D2-843869818F6A}"/>
              </a:ext>
            </a:extLst>
          </p:cNvPr>
          <p:cNvCxnSpPr>
            <a:endCxn id="76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92889A2-A747-AEDF-5726-8BDE05AE9847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CCF1F54-6EE2-4EA0-2F68-E873B59C95B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CCF1F54-6EE2-4EA0-2F68-E873B59C9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1BCE64D-5009-EC04-6C0D-D567D907A7A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2C7E391E-08B2-234A-75A6-5B8AFACE78F2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13F95DC-8445-D4D6-DDC8-29520AAAFB77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n 89">
            <a:extLst>
              <a:ext uri="{FF2B5EF4-FFF2-40B4-BE49-F238E27FC236}">
                <a16:creationId xmlns:a16="http://schemas.microsoft.com/office/drawing/2014/main" id="{F25A90E7-B505-6480-F704-DF1FACE8820B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64425BB-FD31-C1B1-E782-F4444E511CBC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64425BB-FD31-C1B1-E782-F4444E511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Can 91">
            <a:extLst>
              <a:ext uri="{FF2B5EF4-FFF2-40B4-BE49-F238E27FC236}">
                <a16:creationId xmlns:a16="http://schemas.microsoft.com/office/drawing/2014/main" id="{2A687805-C9BA-EC6A-9595-FDE62FAD08A9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BEA3EA-4DDF-1CA0-B681-0B69C3165B82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BEA3EA-4DDF-1CA0-B681-0B69C3165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E0A6311-19D5-9FF4-595E-FC7FA91D42D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5DBBFEE-C80F-7E94-B744-51874C984B71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C45B7C6-E79E-4BCC-E6B4-82793C8CCF26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F47247-B04E-EB99-21AF-803A0E5E1BF3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98" name="Can 97">
              <a:extLst>
                <a:ext uri="{FF2B5EF4-FFF2-40B4-BE49-F238E27FC236}">
                  <a16:creationId xmlns:a16="http://schemas.microsoft.com/office/drawing/2014/main" id="{DE42ACC0-3EC2-61B8-CBC1-29BE5449B8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Can 98">
                  <a:extLst>
                    <a:ext uri="{FF2B5EF4-FFF2-40B4-BE49-F238E27FC236}">
                      <a16:creationId xmlns:a16="http://schemas.microsoft.com/office/drawing/2014/main" id="{FDBCBDED-A997-BA32-8D06-92F795B6F6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9" name="Can 98">
                  <a:extLst>
                    <a:ext uri="{FF2B5EF4-FFF2-40B4-BE49-F238E27FC236}">
                      <a16:creationId xmlns:a16="http://schemas.microsoft.com/office/drawing/2014/main" id="{FDBCBDED-A997-BA32-8D06-92F795B6F6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4463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#2: Big Data</a:t>
            </a:r>
          </a:p>
        </p:txBody>
      </p:sp>
      <p:pic>
        <p:nvPicPr>
          <p:cNvPr id="3" name="Google Shape;147;p22">
            <a:extLst>
              <a:ext uri="{FF2B5EF4-FFF2-40B4-BE49-F238E27FC236}">
                <a16:creationId xmlns:a16="http://schemas.microsoft.com/office/drawing/2014/main" id="{41DBF11E-1649-A5A6-6C3A-BD316E0FF5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801" y="1439414"/>
            <a:ext cx="1727300" cy="172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8;p22">
            <a:extLst>
              <a:ext uri="{FF2B5EF4-FFF2-40B4-BE49-F238E27FC236}">
                <a16:creationId xmlns:a16="http://schemas.microsoft.com/office/drawing/2014/main" id="{F3626014-BE4E-A708-7E27-D6111995203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01" y="3524046"/>
            <a:ext cx="3438732" cy="137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0;p22">
            <a:extLst>
              <a:ext uri="{FF2B5EF4-FFF2-40B4-BE49-F238E27FC236}">
                <a16:creationId xmlns:a16="http://schemas.microsoft.com/office/drawing/2014/main" id="{C89E36F0-E49B-B384-C4A1-53EDB29074B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4067" y="4347780"/>
            <a:ext cx="1412533" cy="794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1;p22">
            <a:extLst>
              <a:ext uri="{FF2B5EF4-FFF2-40B4-BE49-F238E27FC236}">
                <a16:creationId xmlns:a16="http://schemas.microsoft.com/office/drawing/2014/main" id="{DA71DB6D-06D0-2380-0344-6DE25205C7F4}"/>
              </a:ext>
            </a:extLst>
          </p:cNvPr>
          <p:cNvSpPr txBox="1"/>
          <p:nvPr/>
        </p:nvSpPr>
        <p:spPr>
          <a:xfrm>
            <a:off x="438417" y="5221780"/>
            <a:ext cx="3029500" cy="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Recommendation</a:t>
            </a:r>
            <a:endParaRPr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Google Shape;152;p22">
            <a:extLst>
              <a:ext uri="{FF2B5EF4-FFF2-40B4-BE49-F238E27FC236}">
                <a16:creationId xmlns:a16="http://schemas.microsoft.com/office/drawing/2014/main" id="{62567839-75A4-A9E5-6D0C-EA1483AB87F8}"/>
              </a:ext>
            </a:extLst>
          </p:cNvPr>
          <p:cNvSpPr txBox="1"/>
          <p:nvPr/>
        </p:nvSpPr>
        <p:spPr>
          <a:xfrm>
            <a:off x="5046133" y="5221780"/>
            <a:ext cx="2308800" cy="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Debugging</a:t>
            </a:r>
            <a:endParaRPr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Google Shape;153;p22">
            <a:extLst>
              <a:ext uri="{FF2B5EF4-FFF2-40B4-BE49-F238E27FC236}">
                <a16:creationId xmlns:a16="http://schemas.microsoft.com/office/drawing/2014/main" id="{2107259D-A070-88C4-BAB1-F5461F2740E6}"/>
              </a:ext>
            </a:extLst>
          </p:cNvPr>
          <p:cNvSpPr txBox="1"/>
          <p:nvPr/>
        </p:nvSpPr>
        <p:spPr>
          <a:xfrm>
            <a:off x="9449233" y="5221780"/>
            <a:ext cx="2308800" cy="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Integrity</a:t>
            </a:r>
            <a:endParaRPr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Google Shape;154;p22">
            <a:extLst>
              <a:ext uri="{FF2B5EF4-FFF2-40B4-BE49-F238E27FC236}">
                <a16:creationId xmlns:a16="http://schemas.microsoft.com/office/drawing/2014/main" id="{E1A65EE0-F6A2-462F-6658-0721541BA67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7867" y="1575343"/>
            <a:ext cx="1836268" cy="14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5;p22">
            <a:extLst>
              <a:ext uri="{FF2B5EF4-FFF2-40B4-BE49-F238E27FC236}">
                <a16:creationId xmlns:a16="http://schemas.microsoft.com/office/drawing/2014/main" id="{CB95FC64-A278-63A8-336D-1725BA4050A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6996" b="11550"/>
          <a:stretch/>
        </p:blipFill>
        <p:spPr>
          <a:xfrm>
            <a:off x="4519567" y="3283346"/>
            <a:ext cx="3361932" cy="185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6;p22">
            <a:extLst>
              <a:ext uri="{FF2B5EF4-FFF2-40B4-BE49-F238E27FC236}">
                <a16:creationId xmlns:a16="http://schemas.microsoft.com/office/drawing/2014/main" id="{4519B64E-625E-982C-E172-E4E4BB2F136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49200" y="1399064"/>
            <a:ext cx="2708864" cy="1806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8;p22">
            <a:extLst>
              <a:ext uri="{FF2B5EF4-FFF2-40B4-BE49-F238E27FC236}">
                <a16:creationId xmlns:a16="http://schemas.microsoft.com/office/drawing/2014/main" id="{C08E105F-DDA4-D465-5295-1DC66F4B66B1}"/>
              </a:ext>
            </a:extLst>
          </p:cNvPr>
          <p:cNvSpPr txBox="1"/>
          <p:nvPr/>
        </p:nvSpPr>
        <p:spPr>
          <a:xfrm>
            <a:off x="5177867" y="2714646"/>
            <a:ext cx="17272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3">
                <a:solidFill>
                  <a:srgbClr val="FFFFFF"/>
                </a:solidFill>
              </a:rPr>
              <a:t>Photo: Gersh Kuntzman</a:t>
            </a:r>
            <a:endParaRPr sz="533">
              <a:solidFill>
                <a:srgbClr val="FFFFFF"/>
              </a:solidFill>
            </a:endParaRPr>
          </a:p>
          <a:p>
            <a:pPr algn="r"/>
            <a:endParaRPr sz="800">
              <a:solidFill>
                <a:srgbClr val="FFFFFF"/>
              </a:solidFill>
            </a:endParaRPr>
          </a:p>
        </p:txBody>
      </p:sp>
      <p:sp>
        <p:nvSpPr>
          <p:cNvPr id="13" name="Google Shape;159;p22">
            <a:extLst>
              <a:ext uri="{FF2B5EF4-FFF2-40B4-BE49-F238E27FC236}">
                <a16:creationId xmlns:a16="http://schemas.microsoft.com/office/drawing/2014/main" id="{CA46BB6A-40CE-3BAD-D4DD-E58A4DF92DD8}"/>
              </a:ext>
            </a:extLst>
          </p:cNvPr>
          <p:cNvSpPr txBox="1"/>
          <p:nvPr/>
        </p:nvSpPr>
        <p:spPr>
          <a:xfrm>
            <a:off x="4519567" y="4827164"/>
            <a:ext cx="17272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3">
                <a:solidFill>
                  <a:srgbClr val="FFFFFF"/>
                </a:solidFill>
              </a:rPr>
              <a:t>Photo: Stephen Lam | Reuters</a:t>
            </a:r>
            <a:endParaRPr sz="533">
              <a:solidFill>
                <a:srgbClr val="FFFFFF"/>
              </a:solidFill>
            </a:endParaRPr>
          </a:p>
          <a:p>
            <a:pPr algn="r"/>
            <a:endParaRPr sz="800">
              <a:solidFill>
                <a:srgbClr val="FFFFFF"/>
              </a:solidFill>
            </a:endParaRPr>
          </a:p>
        </p:txBody>
      </p:sp>
      <p:pic>
        <p:nvPicPr>
          <p:cNvPr id="14" name="Picture 1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4EF8F69-C44D-98F6-A3B3-C55DBEBB91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2563" y="3204625"/>
            <a:ext cx="2622138" cy="19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1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#2: Big Data</a:t>
            </a:r>
          </a:p>
        </p:txBody>
      </p:sp>
      <p:sp>
        <p:nvSpPr>
          <p:cNvPr id="105" name="Can 104">
            <a:extLst>
              <a:ext uri="{FF2B5EF4-FFF2-40B4-BE49-F238E27FC236}">
                <a16:creationId xmlns:a16="http://schemas.microsoft.com/office/drawing/2014/main" id="{BFB88E69-81F5-D1AC-EA05-615F949E4E1B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E11278-F3BD-0C93-2C61-4BE6879CC26E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107" name="Can 106">
              <a:extLst>
                <a:ext uri="{FF2B5EF4-FFF2-40B4-BE49-F238E27FC236}">
                  <a16:creationId xmlns:a16="http://schemas.microsoft.com/office/drawing/2014/main" id="{A22C8F33-E3C3-023E-0879-1E5C66A3C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8" name="Can 107">
              <a:extLst>
                <a:ext uri="{FF2B5EF4-FFF2-40B4-BE49-F238E27FC236}">
                  <a16:creationId xmlns:a16="http://schemas.microsoft.com/office/drawing/2014/main" id="{9715DE48-5EC8-11C3-91D9-E2763F78B365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9" name="Can 58">
                  <a:extLst>
                    <a:ext uri="{FF2B5EF4-FFF2-40B4-BE49-F238E27FC236}">
                      <a16:creationId xmlns:a16="http://schemas.microsoft.com/office/drawing/2014/main" id="{63E9FD40-BE8B-4E4B-B12F-538F211FB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9DFD79-CD2F-9D35-DE71-F1108536A31A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111" name="Can 110">
              <a:extLst>
                <a:ext uri="{FF2B5EF4-FFF2-40B4-BE49-F238E27FC236}">
                  <a16:creationId xmlns:a16="http://schemas.microsoft.com/office/drawing/2014/main" id="{C633B672-B57C-ECBA-3E75-53746AD71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id="{2E45EF93-140C-0EA0-7647-1160C48C142D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3" name="Can 62">
                  <a:extLst>
                    <a:ext uri="{FF2B5EF4-FFF2-40B4-BE49-F238E27FC236}">
                      <a16:creationId xmlns:a16="http://schemas.microsoft.com/office/drawing/2014/main" id="{77B5A3EF-0DDB-DB43-B2BB-9BC7BD77E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CC62931-D21D-83EF-8DC4-F9E42895B4C1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FFE984-C19C-A890-06E1-FC5C50F1568D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7" name="Can 116">
              <a:extLst>
                <a:ext uri="{FF2B5EF4-FFF2-40B4-BE49-F238E27FC236}">
                  <a16:creationId xmlns:a16="http://schemas.microsoft.com/office/drawing/2014/main" id="{EA8AB290-D1BC-005F-AE32-3F7B6D699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8" name="Can 67">
                  <a:extLst>
                    <a:ext uri="{FF2B5EF4-FFF2-40B4-BE49-F238E27FC236}">
                      <a16:creationId xmlns:a16="http://schemas.microsoft.com/office/drawing/2014/main" id="{A3B8CB9B-84EE-D24B-AA60-EDCEEEE5F3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F3A56F6-8F4E-A30E-2196-198E2EFB89CE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2BAD27B-F16D-2733-C55C-581890498DA2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B1ABB9-5D79-9168-3543-82D6681DC191}"/>
              </a:ext>
            </a:extLst>
          </p:cNvPr>
          <p:cNvCxnSpPr>
            <a:endCxn id="112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7D9A738-1E37-75E5-67AD-8421EE8537F9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72EE9F-9F92-BD86-6770-BF97AAF959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57C56A-7075-E3DC-CFF7-4B1102CF0C70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9E13175-0C45-6AED-F837-5BC4C3EF8BF5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n 128">
            <a:extLst>
              <a:ext uri="{FF2B5EF4-FFF2-40B4-BE49-F238E27FC236}">
                <a16:creationId xmlns:a16="http://schemas.microsoft.com/office/drawing/2014/main" id="{1CCCAD09-C711-7615-FED5-B2E02277D675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an 130">
            <a:extLst>
              <a:ext uri="{FF2B5EF4-FFF2-40B4-BE49-F238E27FC236}">
                <a16:creationId xmlns:a16="http://schemas.microsoft.com/office/drawing/2014/main" id="{8ED79C78-2646-8E2F-C8B8-9F5FE120D48A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662CCE7-B1E2-DAEE-F8ED-D1901497403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CC4BAC8-F08B-C93C-7C5E-4BB13419DC1A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6C1FED8-3FDE-FBF3-5D5F-9FCDBA9EA08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05B6B47-B937-79CF-1E1D-6201C1679C0C}"/>
              </a:ext>
            </a:extLst>
          </p:cNvPr>
          <p:cNvSpPr txBox="1"/>
          <p:nvPr/>
        </p:nvSpPr>
        <p:spPr>
          <a:xfrm>
            <a:off x="160866" y="6149182"/>
            <a:ext cx="682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“Similarity Search for Efficient Active Learning and Search of Rare Concepts.” 2022</a:t>
            </a:r>
          </a:p>
          <a:p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71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#2: Big Data</a:t>
            </a:r>
          </a:p>
        </p:txBody>
      </p:sp>
      <p:sp>
        <p:nvSpPr>
          <p:cNvPr id="105" name="Can 104">
            <a:extLst>
              <a:ext uri="{FF2B5EF4-FFF2-40B4-BE49-F238E27FC236}">
                <a16:creationId xmlns:a16="http://schemas.microsoft.com/office/drawing/2014/main" id="{BFB88E69-81F5-D1AC-EA05-615F949E4E1B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E11278-F3BD-0C93-2C61-4BE6879CC26E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107" name="Can 106">
              <a:extLst>
                <a:ext uri="{FF2B5EF4-FFF2-40B4-BE49-F238E27FC236}">
                  <a16:creationId xmlns:a16="http://schemas.microsoft.com/office/drawing/2014/main" id="{A22C8F33-E3C3-023E-0879-1E5C66A3C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8" name="Can 107">
              <a:extLst>
                <a:ext uri="{FF2B5EF4-FFF2-40B4-BE49-F238E27FC236}">
                  <a16:creationId xmlns:a16="http://schemas.microsoft.com/office/drawing/2014/main" id="{9715DE48-5EC8-11C3-91D9-E2763F78B365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9DFD79-CD2F-9D35-DE71-F1108536A31A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111" name="Can 110">
              <a:extLst>
                <a:ext uri="{FF2B5EF4-FFF2-40B4-BE49-F238E27FC236}">
                  <a16:creationId xmlns:a16="http://schemas.microsoft.com/office/drawing/2014/main" id="{C633B672-B57C-ECBA-3E75-53746AD71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id="{2E45EF93-140C-0EA0-7647-1160C48C142D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CC62931-D21D-83EF-8DC4-F9E42895B4C1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FFE984-C19C-A890-06E1-FC5C50F1568D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7" name="Can 116">
              <a:extLst>
                <a:ext uri="{FF2B5EF4-FFF2-40B4-BE49-F238E27FC236}">
                  <a16:creationId xmlns:a16="http://schemas.microsoft.com/office/drawing/2014/main" id="{EA8AB290-D1BC-005F-AE32-3F7B6D699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F3A56F6-8F4E-A30E-2196-198E2EFB89CE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2BAD27B-F16D-2733-C55C-581890498DA2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B1ABB9-5D79-9168-3543-82D6681DC191}"/>
              </a:ext>
            </a:extLst>
          </p:cNvPr>
          <p:cNvCxnSpPr>
            <a:endCxn id="112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7D9A738-1E37-75E5-67AD-8421EE8537F9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72EE9F-9F92-BD86-6770-BF97AAF959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57C56A-7075-E3DC-CFF7-4B1102CF0C70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9E13175-0C45-6AED-F837-5BC4C3EF8BF5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n 128">
            <a:extLst>
              <a:ext uri="{FF2B5EF4-FFF2-40B4-BE49-F238E27FC236}">
                <a16:creationId xmlns:a16="http://schemas.microsoft.com/office/drawing/2014/main" id="{1CCCAD09-C711-7615-FED5-B2E02277D675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an 130">
            <a:extLst>
              <a:ext uri="{FF2B5EF4-FFF2-40B4-BE49-F238E27FC236}">
                <a16:creationId xmlns:a16="http://schemas.microsoft.com/office/drawing/2014/main" id="{8ED79C78-2646-8E2F-C8B8-9F5FE120D48A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662CCE7-B1E2-DAEE-F8ED-D1901497403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CC4BAC8-F08B-C93C-7C5E-4BB13419DC1A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6C1FED8-3FDE-FBF3-5D5F-9FCDBA9EA08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05B6B47-B937-79CF-1E1D-6201C1679C0C}"/>
              </a:ext>
            </a:extLst>
          </p:cNvPr>
          <p:cNvSpPr txBox="1"/>
          <p:nvPr/>
        </p:nvSpPr>
        <p:spPr>
          <a:xfrm>
            <a:off x="160866" y="6149182"/>
            <a:ext cx="682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“Similarity Search for Efficient Active Learning and Search of Rare Concepts.” 2022</a:t>
            </a:r>
          </a:p>
          <a:p>
            <a:endParaRPr lang="en-US" sz="1200" dirty="0">
              <a:latin typeface="Helvetica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EF52320-391D-330B-A793-553EEE38EDEC}"/>
              </a:ext>
            </a:extLst>
          </p:cNvPr>
          <p:cNvSpPr txBox="1"/>
          <p:nvPr/>
        </p:nvSpPr>
        <p:spPr>
          <a:xfrm>
            <a:off x="9748188" y="1478644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Bottleneck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30D27E7D-322A-DE2F-4E47-5FCC5BEFA277}"/>
              </a:ext>
            </a:extLst>
          </p:cNvPr>
          <p:cNvCxnSpPr>
            <a:stCxn id="174" idx="1"/>
          </p:cNvCxnSpPr>
          <p:nvPr/>
        </p:nvCxnSpPr>
        <p:spPr>
          <a:xfrm flipH="1">
            <a:off x="9300583" y="1709477"/>
            <a:ext cx="447605" cy="358123"/>
          </a:xfrm>
          <a:prstGeom prst="straightConnector1">
            <a:avLst/>
          </a:prstGeom>
          <a:ln w="28575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36BA1EC-BE59-20A7-72F4-4842FC491754}"/>
              </a:ext>
            </a:extLst>
          </p:cNvPr>
          <p:cNvCxnSpPr>
            <a:stCxn id="174" idx="1"/>
          </p:cNvCxnSpPr>
          <p:nvPr/>
        </p:nvCxnSpPr>
        <p:spPr>
          <a:xfrm flipH="1">
            <a:off x="5646203" y="1709477"/>
            <a:ext cx="4101985" cy="362648"/>
          </a:xfrm>
          <a:prstGeom prst="straightConnector1">
            <a:avLst/>
          </a:prstGeom>
          <a:ln w="28575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E4A0A6A3-2175-D416-3093-22D2ABA9022E}"/>
              </a:ext>
            </a:extLst>
          </p:cNvPr>
          <p:cNvCxnSpPr>
            <a:stCxn id="174" idx="1"/>
          </p:cNvCxnSpPr>
          <p:nvPr/>
        </p:nvCxnSpPr>
        <p:spPr>
          <a:xfrm flipH="1">
            <a:off x="2887470" y="1709477"/>
            <a:ext cx="6860718" cy="362648"/>
          </a:xfrm>
          <a:prstGeom prst="straightConnector1">
            <a:avLst/>
          </a:prstGeom>
          <a:ln w="28575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4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#2: Big Data</a:t>
            </a:r>
          </a:p>
        </p:txBody>
      </p:sp>
      <p:sp>
        <p:nvSpPr>
          <p:cNvPr id="105" name="Can 104">
            <a:extLst>
              <a:ext uri="{FF2B5EF4-FFF2-40B4-BE49-F238E27FC236}">
                <a16:creationId xmlns:a16="http://schemas.microsoft.com/office/drawing/2014/main" id="{BFB88E69-81F5-D1AC-EA05-615F949E4E1B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E11278-F3BD-0C93-2C61-4BE6879CC26E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107" name="Can 106">
              <a:extLst>
                <a:ext uri="{FF2B5EF4-FFF2-40B4-BE49-F238E27FC236}">
                  <a16:creationId xmlns:a16="http://schemas.microsoft.com/office/drawing/2014/main" id="{A22C8F33-E3C3-023E-0879-1E5C66A3C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8" name="Can 107">
              <a:extLst>
                <a:ext uri="{FF2B5EF4-FFF2-40B4-BE49-F238E27FC236}">
                  <a16:creationId xmlns:a16="http://schemas.microsoft.com/office/drawing/2014/main" id="{9715DE48-5EC8-11C3-91D9-E2763F78B365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9DFD79-CD2F-9D35-DE71-F1108536A31A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111" name="Can 110">
              <a:extLst>
                <a:ext uri="{FF2B5EF4-FFF2-40B4-BE49-F238E27FC236}">
                  <a16:creationId xmlns:a16="http://schemas.microsoft.com/office/drawing/2014/main" id="{C633B672-B57C-ECBA-3E75-53746AD71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id="{2E45EF93-140C-0EA0-7647-1160C48C142D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CC62931-D21D-83EF-8DC4-F9E42895B4C1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FFE984-C19C-A890-06E1-FC5C50F1568D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7" name="Can 116">
              <a:extLst>
                <a:ext uri="{FF2B5EF4-FFF2-40B4-BE49-F238E27FC236}">
                  <a16:creationId xmlns:a16="http://schemas.microsoft.com/office/drawing/2014/main" id="{EA8AB290-D1BC-005F-AE32-3F7B6D699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F3A56F6-8F4E-A30E-2196-198E2EFB89CE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2BAD27B-F16D-2733-C55C-581890498DA2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B1ABB9-5D79-9168-3543-82D6681DC191}"/>
              </a:ext>
            </a:extLst>
          </p:cNvPr>
          <p:cNvCxnSpPr>
            <a:endCxn id="112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7D9A738-1E37-75E5-67AD-8421EE8537F9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72EE9F-9F92-BD86-6770-BF97AAF959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57C56A-7075-E3DC-CFF7-4B1102CF0C70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9E13175-0C45-6AED-F837-5BC4C3EF8BF5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n 128">
            <a:extLst>
              <a:ext uri="{FF2B5EF4-FFF2-40B4-BE49-F238E27FC236}">
                <a16:creationId xmlns:a16="http://schemas.microsoft.com/office/drawing/2014/main" id="{1CCCAD09-C711-7615-FED5-B2E02277D675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an 130">
            <a:extLst>
              <a:ext uri="{FF2B5EF4-FFF2-40B4-BE49-F238E27FC236}">
                <a16:creationId xmlns:a16="http://schemas.microsoft.com/office/drawing/2014/main" id="{8ED79C78-2646-8E2F-C8B8-9F5FE120D48A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662CCE7-B1E2-DAEE-F8ED-D1901497403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CC4BAC8-F08B-C93C-7C5E-4BB13419DC1A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6C1FED8-3FDE-FBF3-5D5F-9FCDBA9EA08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05B6B47-B937-79CF-1E1D-6201C1679C0C}"/>
              </a:ext>
            </a:extLst>
          </p:cNvPr>
          <p:cNvSpPr txBox="1"/>
          <p:nvPr/>
        </p:nvSpPr>
        <p:spPr>
          <a:xfrm>
            <a:off x="160866" y="6149182"/>
            <a:ext cx="682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“Similarity Search for Efficient Active Learning and Search of Rare Concepts.” 2022</a:t>
            </a:r>
          </a:p>
          <a:p>
            <a:endParaRPr lang="en-US" sz="1200" dirty="0">
              <a:latin typeface="Helvetica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EF52320-391D-330B-A793-553EEE38EDEC}"/>
              </a:ext>
            </a:extLst>
          </p:cNvPr>
          <p:cNvSpPr txBox="1"/>
          <p:nvPr/>
        </p:nvSpPr>
        <p:spPr>
          <a:xfrm>
            <a:off x="9748188" y="1478644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Bottleneck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30D27E7D-322A-DE2F-4E47-5FCC5BEFA277}"/>
              </a:ext>
            </a:extLst>
          </p:cNvPr>
          <p:cNvCxnSpPr>
            <a:stCxn id="174" idx="1"/>
          </p:cNvCxnSpPr>
          <p:nvPr/>
        </p:nvCxnSpPr>
        <p:spPr>
          <a:xfrm flipH="1">
            <a:off x="9300583" y="1709477"/>
            <a:ext cx="447605" cy="358123"/>
          </a:xfrm>
          <a:prstGeom prst="straightConnector1">
            <a:avLst/>
          </a:prstGeom>
          <a:ln w="28575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36BA1EC-BE59-20A7-72F4-4842FC491754}"/>
              </a:ext>
            </a:extLst>
          </p:cNvPr>
          <p:cNvCxnSpPr>
            <a:stCxn id="174" idx="1"/>
          </p:cNvCxnSpPr>
          <p:nvPr/>
        </p:nvCxnSpPr>
        <p:spPr>
          <a:xfrm flipH="1">
            <a:off x="5646203" y="1709477"/>
            <a:ext cx="4101985" cy="362648"/>
          </a:xfrm>
          <a:prstGeom prst="straightConnector1">
            <a:avLst/>
          </a:prstGeom>
          <a:ln w="28575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E4A0A6A3-2175-D416-3093-22D2ABA9022E}"/>
              </a:ext>
            </a:extLst>
          </p:cNvPr>
          <p:cNvCxnSpPr>
            <a:stCxn id="174" idx="1"/>
          </p:cNvCxnSpPr>
          <p:nvPr/>
        </p:nvCxnSpPr>
        <p:spPr>
          <a:xfrm flipH="1">
            <a:off x="2887470" y="1709477"/>
            <a:ext cx="6860718" cy="362648"/>
          </a:xfrm>
          <a:prstGeom prst="straightConnector1">
            <a:avLst/>
          </a:prstGeom>
          <a:ln w="28575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B7BB1F4-5A26-A8B5-5FF5-0BD394F793D2}"/>
              </a:ext>
            </a:extLst>
          </p:cNvPr>
          <p:cNvSpPr txBox="1"/>
          <p:nvPr/>
        </p:nvSpPr>
        <p:spPr>
          <a:xfrm>
            <a:off x="3389528" y="4259316"/>
            <a:ext cx="538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example, running a single inference pass over 10 billion images with a ResNet-50 model would take </a:t>
            </a:r>
            <a:r>
              <a:rPr lang="en-US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38 </a:t>
            </a:r>
            <a:r>
              <a:rPr lang="en-US" b="1" dirty="0" err="1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exaFLOPs</a:t>
            </a:r>
            <a:r>
              <a:rPr lang="en-US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roughly 40 GPU-months.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2109C-577D-F22E-4B96-30DBE49A589D}"/>
              </a:ext>
            </a:extLst>
          </p:cNvPr>
          <p:cNvSpPr/>
          <p:nvPr/>
        </p:nvSpPr>
        <p:spPr>
          <a:xfrm>
            <a:off x="1492249" y="6001596"/>
            <a:ext cx="94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Evaluating all of the unlabeled examples is too slow</a:t>
            </a:r>
          </a:p>
        </p:txBody>
      </p:sp>
    </p:spTree>
    <p:extLst>
      <p:ext uri="{BB962C8B-B14F-4D97-AF65-F5344CB8AC3E}">
        <p14:creationId xmlns:p14="http://schemas.microsoft.com/office/powerpoint/2010/main" val="3164939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#2: Big Data</a:t>
            </a:r>
          </a:p>
        </p:txBody>
      </p:sp>
      <p:sp>
        <p:nvSpPr>
          <p:cNvPr id="105" name="Can 104">
            <a:extLst>
              <a:ext uri="{FF2B5EF4-FFF2-40B4-BE49-F238E27FC236}">
                <a16:creationId xmlns:a16="http://schemas.microsoft.com/office/drawing/2014/main" id="{BFB88E69-81F5-D1AC-EA05-615F949E4E1B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E11278-F3BD-0C93-2C61-4BE6879CC26E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107" name="Can 106">
              <a:extLst>
                <a:ext uri="{FF2B5EF4-FFF2-40B4-BE49-F238E27FC236}">
                  <a16:creationId xmlns:a16="http://schemas.microsoft.com/office/drawing/2014/main" id="{A22C8F33-E3C3-023E-0879-1E5C66A3C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8" name="Can 107">
              <a:extLst>
                <a:ext uri="{FF2B5EF4-FFF2-40B4-BE49-F238E27FC236}">
                  <a16:creationId xmlns:a16="http://schemas.microsoft.com/office/drawing/2014/main" id="{9715DE48-5EC8-11C3-91D9-E2763F78B365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9DFD79-CD2F-9D35-DE71-F1108536A31A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111" name="Can 110">
              <a:extLst>
                <a:ext uri="{FF2B5EF4-FFF2-40B4-BE49-F238E27FC236}">
                  <a16:creationId xmlns:a16="http://schemas.microsoft.com/office/drawing/2014/main" id="{C633B672-B57C-ECBA-3E75-53746AD71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id="{2E45EF93-140C-0EA0-7647-1160C48C142D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CC62931-D21D-83EF-8DC4-F9E42895B4C1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FFE984-C19C-A890-06E1-FC5C50F1568D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7" name="Can 116">
              <a:extLst>
                <a:ext uri="{FF2B5EF4-FFF2-40B4-BE49-F238E27FC236}">
                  <a16:creationId xmlns:a16="http://schemas.microsoft.com/office/drawing/2014/main" id="{EA8AB290-D1BC-005F-AE32-3F7B6D699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F3A56F6-8F4E-A30E-2196-198E2EFB89CE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2BAD27B-F16D-2733-C55C-581890498DA2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B1ABB9-5D79-9168-3543-82D6681DC191}"/>
              </a:ext>
            </a:extLst>
          </p:cNvPr>
          <p:cNvCxnSpPr>
            <a:endCxn id="112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7D9A738-1E37-75E5-67AD-8421EE8537F9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72EE9F-9F92-BD86-6770-BF97AAF959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57C56A-7075-E3DC-CFF7-4B1102CF0C70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9E13175-0C45-6AED-F837-5BC4C3EF8BF5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n 128">
            <a:extLst>
              <a:ext uri="{FF2B5EF4-FFF2-40B4-BE49-F238E27FC236}">
                <a16:creationId xmlns:a16="http://schemas.microsoft.com/office/drawing/2014/main" id="{1CCCAD09-C711-7615-FED5-B2E02277D675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an 130">
            <a:extLst>
              <a:ext uri="{FF2B5EF4-FFF2-40B4-BE49-F238E27FC236}">
                <a16:creationId xmlns:a16="http://schemas.microsoft.com/office/drawing/2014/main" id="{8ED79C78-2646-8E2F-C8B8-9F5FE120D48A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662CCE7-B1E2-DAEE-F8ED-D1901497403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CC4BAC8-F08B-C93C-7C5E-4BB13419DC1A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F1C3A1F-4148-8842-3E70-2E2ABAF5EAC3}"/>
              </a:ext>
            </a:extLst>
          </p:cNvPr>
          <p:cNvGrpSpPr/>
          <p:nvPr/>
        </p:nvGrpSpPr>
        <p:grpSpPr>
          <a:xfrm>
            <a:off x="1757615" y="5504270"/>
            <a:ext cx="685800" cy="822960"/>
            <a:chOff x="191038" y="540515"/>
            <a:chExt cx="914400" cy="1097280"/>
          </a:xfrm>
        </p:grpSpPr>
        <p:sp>
          <p:nvSpPr>
            <p:cNvPr id="144" name="Can 143">
              <a:extLst>
                <a:ext uri="{FF2B5EF4-FFF2-40B4-BE49-F238E27FC236}">
                  <a16:creationId xmlns:a16="http://schemas.microsoft.com/office/drawing/2014/main" id="{F1E1FADD-67D6-6F7F-7B0D-1FF7852991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5" name="Can 144">
              <a:extLst>
                <a:ext uri="{FF2B5EF4-FFF2-40B4-BE49-F238E27FC236}">
                  <a16:creationId xmlns:a16="http://schemas.microsoft.com/office/drawing/2014/main" id="{8EBA0FB5-1FA5-8E37-CB95-23AE092BA472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Can 145">
                  <a:extLst>
                    <a:ext uri="{FF2B5EF4-FFF2-40B4-BE49-F238E27FC236}">
                      <a16:creationId xmlns:a16="http://schemas.microsoft.com/office/drawing/2014/main" id="{185328DC-0BE7-A34B-D47E-A88848BB0B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46" name="Can 145">
                  <a:extLst>
                    <a:ext uri="{FF2B5EF4-FFF2-40B4-BE49-F238E27FC236}">
                      <a16:creationId xmlns:a16="http://schemas.microsoft.com/office/drawing/2014/main" id="{185328DC-0BE7-A34B-D47E-A88848BB0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FF76DB9-3B7A-E3EF-998D-10A89992D4E2}"/>
                  </a:ext>
                </a:extLst>
              </p:cNvPr>
              <p:cNvSpPr/>
              <p:nvPr/>
            </p:nvSpPr>
            <p:spPr>
              <a:xfrm>
                <a:off x="2652921" y="5572850"/>
                <a:ext cx="1371501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FF76DB9-3B7A-E3EF-998D-10A89992D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5572850"/>
                <a:ext cx="1371501" cy="685800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F10BBBB-9D86-B0C2-D8FE-CDA9A4C31573}"/>
              </a:ext>
            </a:extLst>
          </p:cNvPr>
          <p:cNvCxnSpPr>
            <a:cxnSpLocks/>
            <a:endCxn id="147" idx="1"/>
          </p:cNvCxnSpPr>
          <p:nvPr/>
        </p:nvCxnSpPr>
        <p:spPr>
          <a:xfrm>
            <a:off x="2443415" y="5915750"/>
            <a:ext cx="2095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2893176-8D6D-B8C0-7366-7DCB44CE4993}"/>
              </a:ext>
            </a:extLst>
          </p:cNvPr>
          <p:cNvCxnSpPr>
            <a:cxnSpLocks/>
            <a:endCxn id="145" idx="1"/>
          </p:cNvCxnSpPr>
          <p:nvPr/>
        </p:nvCxnSpPr>
        <p:spPr>
          <a:xfrm>
            <a:off x="2100515" y="5269492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B893F2F-FF97-2B48-9AD0-D27DA7587B5C}"/>
              </a:ext>
            </a:extLst>
          </p:cNvPr>
          <p:cNvSpPr/>
          <p:nvPr/>
        </p:nvSpPr>
        <p:spPr>
          <a:xfrm>
            <a:off x="1757614" y="4093291"/>
            <a:ext cx="8688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Similarity search for Efficient Active Learning and Search (SEALS)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62" name="Can 161">
            <a:extLst>
              <a:ext uri="{FF2B5EF4-FFF2-40B4-BE49-F238E27FC236}">
                <a16:creationId xmlns:a16="http://schemas.microsoft.com/office/drawing/2014/main" id="{DDDDDF6C-E665-291E-FEE4-A3F02668A521}"/>
              </a:ext>
            </a:extLst>
          </p:cNvPr>
          <p:cNvSpPr/>
          <p:nvPr/>
        </p:nvSpPr>
        <p:spPr>
          <a:xfrm rot="16200000">
            <a:off x="2544570" y="3793096"/>
            <a:ext cx="685800" cy="2267712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EF309A-B13F-23AB-A939-5E975E3AEFBE}"/>
                  </a:ext>
                </a:extLst>
              </p:cNvPr>
              <p:cNvSpPr/>
              <p:nvPr/>
            </p:nvSpPr>
            <p:spPr>
              <a:xfrm>
                <a:off x="1757714" y="4585700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EF309A-B13F-23AB-A939-5E975E3AE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4585700"/>
                <a:ext cx="2266808" cy="685800"/>
              </a:xfrm>
              <a:prstGeom prst="rect">
                <a:avLst/>
              </a:prstGeom>
              <a:blipFill>
                <a:blip r:embed="rId13"/>
                <a:stretch>
                  <a:fillRect b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Rectangle 169">
            <a:extLst>
              <a:ext uri="{FF2B5EF4-FFF2-40B4-BE49-F238E27FC236}">
                <a16:creationId xmlns:a16="http://schemas.microsoft.com/office/drawing/2014/main" id="{E6C1FED8-3FDE-FBF3-5D5F-9FCDBA9EA08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05B6B47-B937-79CF-1E1D-6201C1679C0C}"/>
              </a:ext>
            </a:extLst>
          </p:cNvPr>
          <p:cNvSpPr txBox="1"/>
          <p:nvPr/>
        </p:nvSpPr>
        <p:spPr>
          <a:xfrm>
            <a:off x="160866" y="6149182"/>
            <a:ext cx="682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“Similarity Search for Efficient Active Learning and Search of Rare Concepts.” 2022</a:t>
            </a:r>
          </a:p>
          <a:p>
            <a:endParaRPr lang="en-US" sz="1200" dirty="0">
              <a:latin typeface="Helvetica" pitchFamily="2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51E8797-5487-FDB9-D918-F79070F88E50}"/>
              </a:ext>
            </a:extLst>
          </p:cNvPr>
          <p:cNvSpPr/>
          <p:nvPr/>
        </p:nvSpPr>
        <p:spPr>
          <a:xfrm>
            <a:off x="4230832" y="4644716"/>
            <a:ext cx="417368" cy="16574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204F08-A660-32DE-363E-04815D67C49B}"/>
              </a:ext>
            </a:extLst>
          </p:cNvPr>
          <p:cNvSpPr/>
          <p:nvPr/>
        </p:nvSpPr>
        <p:spPr>
          <a:xfrm>
            <a:off x="4805234" y="5294490"/>
            <a:ext cx="425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 the same way</a:t>
            </a:r>
          </a:p>
        </p:txBody>
      </p:sp>
    </p:spTree>
    <p:extLst>
      <p:ext uri="{BB962C8B-B14F-4D97-AF65-F5344CB8AC3E}">
        <p14:creationId xmlns:p14="http://schemas.microsoft.com/office/powerpoint/2010/main" val="1152741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#2: Big Data</a:t>
            </a:r>
          </a:p>
        </p:txBody>
      </p:sp>
      <p:sp>
        <p:nvSpPr>
          <p:cNvPr id="105" name="Can 104">
            <a:extLst>
              <a:ext uri="{FF2B5EF4-FFF2-40B4-BE49-F238E27FC236}">
                <a16:creationId xmlns:a16="http://schemas.microsoft.com/office/drawing/2014/main" id="{BFB88E69-81F5-D1AC-EA05-615F949E4E1B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E11278-F3BD-0C93-2C61-4BE6879CC26E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107" name="Can 106">
              <a:extLst>
                <a:ext uri="{FF2B5EF4-FFF2-40B4-BE49-F238E27FC236}">
                  <a16:creationId xmlns:a16="http://schemas.microsoft.com/office/drawing/2014/main" id="{A22C8F33-E3C3-023E-0879-1E5C66A3C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8" name="Can 107">
              <a:extLst>
                <a:ext uri="{FF2B5EF4-FFF2-40B4-BE49-F238E27FC236}">
                  <a16:creationId xmlns:a16="http://schemas.microsoft.com/office/drawing/2014/main" id="{9715DE48-5EC8-11C3-91D9-E2763F78B365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9DFD79-CD2F-9D35-DE71-F1108536A31A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111" name="Can 110">
              <a:extLst>
                <a:ext uri="{FF2B5EF4-FFF2-40B4-BE49-F238E27FC236}">
                  <a16:creationId xmlns:a16="http://schemas.microsoft.com/office/drawing/2014/main" id="{C633B672-B57C-ECBA-3E75-53746AD71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id="{2E45EF93-140C-0EA0-7647-1160C48C142D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CC62931-D21D-83EF-8DC4-F9E42895B4C1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FFE984-C19C-A890-06E1-FC5C50F1568D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7" name="Can 116">
              <a:extLst>
                <a:ext uri="{FF2B5EF4-FFF2-40B4-BE49-F238E27FC236}">
                  <a16:creationId xmlns:a16="http://schemas.microsoft.com/office/drawing/2014/main" id="{EA8AB290-D1BC-005F-AE32-3F7B6D699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F3A56F6-8F4E-A30E-2196-198E2EFB89CE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2BAD27B-F16D-2733-C55C-581890498DA2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B1ABB9-5D79-9168-3543-82D6681DC191}"/>
              </a:ext>
            </a:extLst>
          </p:cNvPr>
          <p:cNvCxnSpPr>
            <a:endCxn id="112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7D9A738-1E37-75E5-67AD-8421EE8537F9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72EE9F-9F92-BD86-6770-BF97AAF959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57C56A-7075-E3DC-CFF7-4B1102CF0C70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9E13175-0C45-6AED-F837-5BC4C3EF8BF5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n 128">
            <a:extLst>
              <a:ext uri="{FF2B5EF4-FFF2-40B4-BE49-F238E27FC236}">
                <a16:creationId xmlns:a16="http://schemas.microsoft.com/office/drawing/2014/main" id="{1CCCAD09-C711-7615-FED5-B2E02277D675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an 130">
            <a:extLst>
              <a:ext uri="{FF2B5EF4-FFF2-40B4-BE49-F238E27FC236}">
                <a16:creationId xmlns:a16="http://schemas.microsoft.com/office/drawing/2014/main" id="{8ED79C78-2646-8E2F-C8B8-9F5FE120D48A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662CCE7-B1E2-DAEE-F8ED-D1901497403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CC4BAC8-F08B-C93C-7C5E-4BB13419DC1A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an 136">
            <a:extLst>
              <a:ext uri="{FF2B5EF4-FFF2-40B4-BE49-F238E27FC236}">
                <a16:creationId xmlns:a16="http://schemas.microsoft.com/office/drawing/2014/main" id="{979AD9B1-57E3-EA1B-54C6-8B5D94954113}"/>
              </a:ext>
            </a:extLst>
          </p:cNvPr>
          <p:cNvSpPr/>
          <p:nvPr/>
        </p:nvSpPr>
        <p:spPr>
          <a:xfrm rot="16200000">
            <a:off x="5305057" y="3763462"/>
            <a:ext cx="685800" cy="2267712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8" name="Can 137">
            <a:extLst>
              <a:ext uri="{FF2B5EF4-FFF2-40B4-BE49-F238E27FC236}">
                <a16:creationId xmlns:a16="http://schemas.microsoft.com/office/drawing/2014/main" id="{95A03499-EE76-08A3-C2CD-51DF91D86C67}"/>
              </a:ext>
            </a:extLst>
          </p:cNvPr>
          <p:cNvSpPr/>
          <p:nvPr/>
        </p:nvSpPr>
        <p:spPr>
          <a:xfrm rot="16200000">
            <a:off x="4514821" y="4556896"/>
            <a:ext cx="685800" cy="68084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200204E-5BFA-3694-04BD-0F2AA712227A}"/>
              </a:ext>
            </a:extLst>
          </p:cNvPr>
          <p:cNvGrpSpPr/>
          <p:nvPr/>
        </p:nvGrpSpPr>
        <p:grpSpPr>
          <a:xfrm>
            <a:off x="4512340" y="5504270"/>
            <a:ext cx="687077" cy="822960"/>
            <a:chOff x="3492528" y="540515"/>
            <a:chExt cx="916102" cy="1097280"/>
          </a:xfrm>
        </p:grpSpPr>
        <p:sp>
          <p:nvSpPr>
            <p:cNvPr id="140" name="Can 139">
              <a:extLst>
                <a:ext uri="{FF2B5EF4-FFF2-40B4-BE49-F238E27FC236}">
                  <a16:creationId xmlns:a16="http://schemas.microsoft.com/office/drawing/2014/main" id="{5FCA48AF-4FC6-CF90-2D7F-94CFAC4929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1" name="Can 140">
              <a:extLst>
                <a:ext uri="{FF2B5EF4-FFF2-40B4-BE49-F238E27FC236}">
                  <a16:creationId xmlns:a16="http://schemas.microsoft.com/office/drawing/2014/main" id="{041EA33F-5928-D5BA-AC26-7FDA5EDFA3C3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2" name="Can 141">
                  <a:extLst>
                    <a:ext uri="{FF2B5EF4-FFF2-40B4-BE49-F238E27FC236}">
                      <a16:creationId xmlns:a16="http://schemas.microsoft.com/office/drawing/2014/main" id="{856D1DAF-39A5-EADC-DD4D-71415751EF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42" name="Can 141">
                  <a:extLst>
                    <a:ext uri="{FF2B5EF4-FFF2-40B4-BE49-F238E27FC236}">
                      <a16:creationId xmlns:a16="http://schemas.microsoft.com/office/drawing/2014/main" id="{856D1DAF-39A5-EADC-DD4D-71415751EF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11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F1C3A1F-4148-8842-3E70-2E2ABAF5EAC3}"/>
              </a:ext>
            </a:extLst>
          </p:cNvPr>
          <p:cNvGrpSpPr/>
          <p:nvPr/>
        </p:nvGrpSpPr>
        <p:grpSpPr>
          <a:xfrm>
            <a:off x="1757615" y="5504270"/>
            <a:ext cx="685800" cy="822960"/>
            <a:chOff x="191038" y="540515"/>
            <a:chExt cx="914400" cy="1097280"/>
          </a:xfrm>
        </p:grpSpPr>
        <p:sp>
          <p:nvSpPr>
            <p:cNvPr id="144" name="Can 143">
              <a:extLst>
                <a:ext uri="{FF2B5EF4-FFF2-40B4-BE49-F238E27FC236}">
                  <a16:creationId xmlns:a16="http://schemas.microsoft.com/office/drawing/2014/main" id="{F1E1FADD-67D6-6F7F-7B0D-1FF7852991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5" name="Can 144">
              <a:extLst>
                <a:ext uri="{FF2B5EF4-FFF2-40B4-BE49-F238E27FC236}">
                  <a16:creationId xmlns:a16="http://schemas.microsoft.com/office/drawing/2014/main" id="{8EBA0FB5-1FA5-8E37-CB95-23AE092BA472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Can 145">
                  <a:extLst>
                    <a:ext uri="{FF2B5EF4-FFF2-40B4-BE49-F238E27FC236}">
                      <a16:creationId xmlns:a16="http://schemas.microsoft.com/office/drawing/2014/main" id="{185328DC-0BE7-A34B-D47E-A88848BB0B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46" name="Can 145">
                  <a:extLst>
                    <a:ext uri="{FF2B5EF4-FFF2-40B4-BE49-F238E27FC236}">
                      <a16:creationId xmlns:a16="http://schemas.microsoft.com/office/drawing/2014/main" id="{185328DC-0BE7-A34B-D47E-A88848BB0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FF76DB9-3B7A-E3EF-998D-10A89992D4E2}"/>
                  </a:ext>
                </a:extLst>
              </p:cNvPr>
              <p:cNvSpPr/>
              <p:nvPr/>
            </p:nvSpPr>
            <p:spPr>
              <a:xfrm>
                <a:off x="2652921" y="5572850"/>
                <a:ext cx="1371501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FF76DB9-3B7A-E3EF-998D-10A89992D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5572850"/>
                <a:ext cx="1371501" cy="685800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F10BBBB-9D86-B0C2-D8FE-CDA9A4C31573}"/>
              </a:ext>
            </a:extLst>
          </p:cNvPr>
          <p:cNvCxnSpPr>
            <a:cxnSpLocks/>
            <a:endCxn id="147" idx="1"/>
          </p:cNvCxnSpPr>
          <p:nvPr/>
        </p:nvCxnSpPr>
        <p:spPr>
          <a:xfrm>
            <a:off x="2443415" y="5915750"/>
            <a:ext cx="2095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2893176-8D6D-B8C0-7366-7DCB44CE4993}"/>
              </a:ext>
            </a:extLst>
          </p:cNvPr>
          <p:cNvCxnSpPr>
            <a:cxnSpLocks/>
            <a:endCxn id="145" idx="1"/>
          </p:cNvCxnSpPr>
          <p:nvPr/>
        </p:nvCxnSpPr>
        <p:spPr>
          <a:xfrm>
            <a:off x="2100515" y="5269492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0EC80D7-524F-EB50-AFC1-F4606C9639C1}"/>
              </a:ext>
            </a:extLst>
          </p:cNvPr>
          <p:cNvCxnSpPr/>
          <p:nvPr/>
        </p:nvCxnSpPr>
        <p:spPr>
          <a:xfrm>
            <a:off x="4850859" y="5269492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B893F2F-FF97-2B48-9AD0-D27DA7587B5C}"/>
              </a:ext>
            </a:extLst>
          </p:cNvPr>
          <p:cNvSpPr/>
          <p:nvPr/>
        </p:nvSpPr>
        <p:spPr>
          <a:xfrm>
            <a:off x="1757614" y="4093291"/>
            <a:ext cx="8688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Similarity search for Efficient Active Learning and Search (SEALS)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62" name="Can 161">
            <a:extLst>
              <a:ext uri="{FF2B5EF4-FFF2-40B4-BE49-F238E27FC236}">
                <a16:creationId xmlns:a16="http://schemas.microsoft.com/office/drawing/2014/main" id="{DDDDDF6C-E665-291E-FEE4-A3F02668A521}"/>
              </a:ext>
            </a:extLst>
          </p:cNvPr>
          <p:cNvSpPr/>
          <p:nvPr/>
        </p:nvSpPr>
        <p:spPr>
          <a:xfrm rot="16200000">
            <a:off x="2544570" y="3793096"/>
            <a:ext cx="685800" cy="2267712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EF309A-B13F-23AB-A939-5E975E3AEFBE}"/>
                  </a:ext>
                </a:extLst>
              </p:cNvPr>
              <p:cNvSpPr/>
              <p:nvPr/>
            </p:nvSpPr>
            <p:spPr>
              <a:xfrm>
                <a:off x="1757714" y="4585700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EF309A-B13F-23AB-A939-5E975E3AE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4585700"/>
                <a:ext cx="2266808" cy="685800"/>
              </a:xfrm>
              <a:prstGeom prst="rect">
                <a:avLst/>
              </a:prstGeom>
              <a:blipFill>
                <a:blip r:embed="rId14"/>
                <a:stretch>
                  <a:fillRect b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710B89B-4229-0DC0-54F7-5398E3ADF6CC}"/>
                  </a:ext>
                </a:extLst>
              </p:cNvPr>
              <p:cNvSpPr/>
              <p:nvPr/>
            </p:nvSpPr>
            <p:spPr>
              <a:xfrm>
                <a:off x="4518201" y="4554221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710B89B-4229-0DC0-54F7-5398E3ADF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1" y="4554221"/>
                <a:ext cx="2266808" cy="685800"/>
              </a:xfrm>
              <a:prstGeom prst="rect">
                <a:avLst/>
              </a:prstGeom>
              <a:blipFill>
                <a:blip r:embed="rId15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D2E18EF-16D2-1B71-7D63-0F9FA33E3984}"/>
              </a:ext>
            </a:extLst>
          </p:cNvPr>
          <p:cNvCxnSpPr>
            <a:cxnSpLocks/>
            <a:stCxn id="147" idx="3"/>
          </p:cNvCxnSpPr>
          <p:nvPr/>
        </p:nvCxnSpPr>
        <p:spPr>
          <a:xfrm flipV="1">
            <a:off x="4024422" y="4926592"/>
            <a:ext cx="487918" cy="9891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6C1FED8-3FDE-FBF3-5D5F-9FCDBA9EA08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05B6B47-B937-79CF-1E1D-6201C1679C0C}"/>
              </a:ext>
            </a:extLst>
          </p:cNvPr>
          <p:cNvSpPr txBox="1"/>
          <p:nvPr/>
        </p:nvSpPr>
        <p:spPr>
          <a:xfrm>
            <a:off x="160866" y="6149182"/>
            <a:ext cx="682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“Similarity Search for Efficient Active Learning and Search of Rare Concepts.” 2022</a:t>
            </a:r>
          </a:p>
          <a:p>
            <a:endParaRPr lang="en-US" sz="1200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70636B-E7D7-4321-E587-8B74A63E8B9C}"/>
              </a:ext>
            </a:extLst>
          </p:cNvPr>
          <p:cNvSpPr/>
          <p:nvPr/>
        </p:nvSpPr>
        <p:spPr>
          <a:xfrm>
            <a:off x="7679662" y="4786716"/>
            <a:ext cx="4257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instead of applying our selection strategy to all the unlabeled data, we use similarity search to find the closest examples and only consider them.</a:t>
            </a:r>
          </a:p>
        </p:txBody>
      </p:sp>
    </p:spTree>
    <p:extLst>
      <p:ext uri="{BB962C8B-B14F-4D97-AF65-F5344CB8AC3E}">
        <p14:creationId xmlns:p14="http://schemas.microsoft.com/office/powerpoint/2010/main" val="1215718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#2: Big Data</a:t>
            </a:r>
          </a:p>
        </p:txBody>
      </p:sp>
      <p:sp>
        <p:nvSpPr>
          <p:cNvPr id="105" name="Can 104">
            <a:extLst>
              <a:ext uri="{FF2B5EF4-FFF2-40B4-BE49-F238E27FC236}">
                <a16:creationId xmlns:a16="http://schemas.microsoft.com/office/drawing/2014/main" id="{BFB88E69-81F5-D1AC-EA05-615F949E4E1B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E11278-F3BD-0C93-2C61-4BE6879CC26E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107" name="Can 106">
              <a:extLst>
                <a:ext uri="{FF2B5EF4-FFF2-40B4-BE49-F238E27FC236}">
                  <a16:creationId xmlns:a16="http://schemas.microsoft.com/office/drawing/2014/main" id="{A22C8F33-E3C3-023E-0879-1E5C66A3C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8" name="Can 107">
              <a:extLst>
                <a:ext uri="{FF2B5EF4-FFF2-40B4-BE49-F238E27FC236}">
                  <a16:creationId xmlns:a16="http://schemas.microsoft.com/office/drawing/2014/main" id="{9715DE48-5EC8-11C3-91D9-E2763F78B365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9DFD79-CD2F-9D35-DE71-F1108536A31A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111" name="Can 110">
              <a:extLst>
                <a:ext uri="{FF2B5EF4-FFF2-40B4-BE49-F238E27FC236}">
                  <a16:creationId xmlns:a16="http://schemas.microsoft.com/office/drawing/2014/main" id="{C633B672-B57C-ECBA-3E75-53746AD71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id="{2E45EF93-140C-0EA0-7647-1160C48C142D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CC62931-D21D-83EF-8DC4-F9E42895B4C1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FFE984-C19C-A890-06E1-FC5C50F1568D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7" name="Can 116">
              <a:extLst>
                <a:ext uri="{FF2B5EF4-FFF2-40B4-BE49-F238E27FC236}">
                  <a16:creationId xmlns:a16="http://schemas.microsoft.com/office/drawing/2014/main" id="{EA8AB290-D1BC-005F-AE32-3F7B6D699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F3A56F6-8F4E-A30E-2196-198E2EFB89CE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2BAD27B-F16D-2733-C55C-581890498DA2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B1ABB9-5D79-9168-3543-82D6681DC191}"/>
              </a:ext>
            </a:extLst>
          </p:cNvPr>
          <p:cNvCxnSpPr>
            <a:endCxn id="112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7D9A738-1E37-75E5-67AD-8421EE8537F9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72EE9F-9F92-BD86-6770-BF97AAF959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57C56A-7075-E3DC-CFF7-4B1102CF0C70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9E13175-0C45-6AED-F837-5BC4C3EF8BF5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n 128">
            <a:extLst>
              <a:ext uri="{FF2B5EF4-FFF2-40B4-BE49-F238E27FC236}">
                <a16:creationId xmlns:a16="http://schemas.microsoft.com/office/drawing/2014/main" id="{1CCCAD09-C711-7615-FED5-B2E02277D675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an 130">
            <a:extLst>
              <a:ext uri="{FF2B5EF4-FFF2-40B4-BE49-F238E27FC236}">
                <a16:creationId xmlns:a16="http://schemas.microsoft.com/office/drawing/2014/main" id="{8ED79C78-2646-8E2F-C8B8-9F5FE120D48A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662CCE7-B1E2-DAEE-F8ED-D1901497403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CC4BAC8-F08B-C93C-7C5E-4BB13419DC1A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an 136">
            <a:extLst>
              <a:ext uri="{FF2B5EF4-FFF2-40B4-BE49-F238E27FC236}">
                <a16:creationId xmlns:a16="http://schemas.microsoft.com/office/drawing/2014/main" id="{979AD9B1-57E3-EA1B-54C6-8B5D94954113}"/>
              </a:ext>
            </a:extLst>
          </p:cNvPr>
          <p:cNvSpPr/>
          <p:nvPr/>
        </p:nvSpPr>
        <p:spPr>
          <a:xfrm rot="16200000">
            <a:off x="5305057" y="3763462"/>
            <a:ext cx="685800" cy="2267712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8" name="Can 137">
            <a:extLst>
              <a:ext uri="{FF2B5EF4-FFF2-40B4-BE49-F238E27FC236}">
                <a16:creationId xmlns:a16="http://schemas.microsoft.com/office/drawing/2014/main" id="{95A03499-EE76-08A3-C2CD-51DF91D86C67}"/>
              </a:ext>
            </a:extLst>
          </p:cNvPr>
          <p:cNvSpPr/>
          <p:nvPr/>
        </p:nvSpPr>
        <p:spPr>
          <a:xfrm rot="16200000">
            <a:off x="4514821" y="4556896"/>
            <a:ext cx="685800" cy="68084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200204E-5BFA-3694-04BD-0F2AA712227A}"/>
              </a:ext>
            </a:extLst>
          </p:cNvPr>
          <p:cNvGrpSpPr/>
          <p:nvPr/>
        </p:nvGrpSpPr>
        <p:grpSpPr>
          <a:xfrm>
            <a:off x="4512340" y="5504270"/>
            <a:ext cx="687077" cy="822960"/>
            <a:chOff x="3492528" y="540515"/>
            <a:chExt cx="916102" cy="1097280"/>
          </a:xfrm>
        </p:grpSpPr>
        <p:sp>
          <p:nvSpPr>
            <p:cNvPr id="140" name="Can 139">
              <a:extLst>
                <a:ext uri="{FF2B5EF4-FFF2-40B4-BE49-F238E27FC236}">
                  <a16:creationId xmlns:a16="http://schemas.microsoft.com/office/drawing/2014/main" id="{5FCA48AF-4FC6-CF90-2D7F-94CFAC4929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1" name="Can 140">
              <a:extLst>
                <a:ext uri="{FF2B5EF4-FFF2-40B4-BE49-F238E27FC236}">
                  <a16:creationId xmlns:a16="http://schemas.microsoft.com/office/drawing/2014/main" id="{041EA33F-5928-D5BA-AC26-7FDA5EDFA3C3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2" name="Can 141">
                  <a:extLst>
                    <a:ext uri="{FF2B5EF4-FFF2-40B4-BE49-F238E27FC236}">
                      <a16:creationId xmlns:a16="http://schemas.microsoft.com/office/drawing/2014/main" id="{856D1DAF-39A5-EADC-DD4D-71415751EF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42" name="Can 141">
                  <a:extLst>
                    <a:ext uri="{FF2B5EF4-FFF2-40B4-BE49-F238E27FC236}">
                      <a16:creationId xmlns:a16="http://schemas.microsoft.com/office/drawing/2014/main" id="{856D1DAF-39A5-EADC-DD4D-71415751EF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11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F1C3A1F-4148-8842-3E70-2E2ABAF5EAC3}"/>
              </a:ext>
            </a:extLst>
          </p:cNvPr>
          <p:cNvGrpSpPr/>
          <p:nvPr/>
        </p:nvGrpSpPr>
        <p:grpSpPr>
          <a:xfrm>
            <a:off x="1757615" y="5504270"/>
            <a:ext cx="685800" cy="822960"/>
            <a:chOff x="191038" y="540515"/>
            <a:chExt cx="914400" cy="1097280"/>
          </a:xfrm>
        </p:grpSpPr>
        <p:sp>
          <p:nvSpPr>
            <p:cNvPr id="144" name="Can 143">
              <a:extLst>
                <a:ext uri="{FF2B5EF4-FFF2-40B4-BE49-F238E27FC236}">
                  <a16:creationId xmlns:a16="http://schemas.microsoft.com/office/drawing/2014/main" id="{F1E1FADD-67D6-6F7F-7B0D-1FF7852991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5" name="Can 144">
              <a:extLst>
                <a:ext uri="{FF2B5EF4-FFF2-40B4-BE49-F238E27FC236}">
                  <a16:creationId xmlns:a16="http://schemas.microsoft.com/office/drawing/2014/main" id="{8EBA0FB5-1FA5-8E37-CB95-23AE092BA472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Can 145">
                  <a:extLst>
                    <a:ext uri="{FF2B5EF4-FFF2-40B4-BE49-F238E27FC236}">
                      <a16:creationId xmlns:a16="http://schemas.microsoft.com/office/drawing/2014/main" id="{185328DC-0BE7-A34B-D47E-A88848BB0B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46" name="Can 145">
                  <a:extLst>
                    <a:ext uri="{FF2B5EF4-FFF2-40B4-BE49-F238E27FC236}">
                      <a16:creationId xmlns:a16="http://schemas.microsoft.com/office/drawing/2014/main" id="{185328DC-0BE7-A34B-D47E-A88848BB0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FF76DB9-3B7A-E3EF-998D-10A89992D4E2}"/>
                  </a:ext>
                </a:extLst>
              </p:cNvPr>
              <p:cNvSpPr/>
              <p:nvPr/>
            </p:nvSpPr>
            <p:spPr>
              <a:xfrm>
                <a:off x="2652921" y="5572850"/>
                <a:ext cx="1371501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FF76DB9-3B7A-E3EF-998D-10A89992D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5572850"/>
                <a:ext cx="1371501" cy="685800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F10BBBB-9D86-B0C2-D8FE-CDA9A4C31573}"/>
              </a:ext>
            </a:extLst>
          </p:cNvPr>
          <p:cNvCxnSpPr>
            <a:cxnSpLocks/>
            <a:endCxn id="147" idx="1"/>
          </p:cNvCxnSpPr>
          <p:nvPr/>
        </p:nvCxnSpPr>
        <p:spPr>
          <a:xfrm>
            <a:off x="2443415" y="5915750"/>
            <a:ext cx="2095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3E9E50A-A4BF-5126-759A-C00B4F4E6958}"/>
              </a:ext>
            </a:extLst>
          </p:cNvPr>
          <p:cNvCxnSpPr>
            <a:cxnSpLocks/>
            <a:endCxn id="157" idx="1"/>
          </p:cNvCxnSpPr>
          <p:nvPr/>
        </p:nvCxnSpPr>
        <p:spPr>
          <a:xfrm flipV="1">
            <a:off x="5198238" y="5898605"/>
            <a:ext cx="212939" cy="171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2893176-8D6D-B8C0-7366-7DCB44CE4993}"/>
              </a:ext>
            </a:extLst>
          </p:cNvPr>
          <p:cNvCxnSpPr>
            <a:cxnSpLocks/>
            <a:endCxn id="145" idx="1"/>
          </p:cNvCxnSpPr>
          <p:nvPr/>
        </p:nvCxnSpPr>
        <p:spPr>
          <a:xfrm>
            <a:off x="2100515" y="5269492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0EC80D7-524F-EB50-AFC1-F4606C9639C1}"/>
              </a:ext>
            </a:extLst>
          </p:cNvPr>
          <p:cNvCxnSpPr/>
          <p:nvPr/>
        </p:nvCxnSpPr>
        <p:spPr>
          <a:xfrm>
            <a:off x="4850859" y="5269492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0073207-66D7-2590-FBBC-2ADFFB1C981E}"/>
                  </a:ext>
                </a:extLst>
              </p:cNvPr>
              <p:cNvSpPr/>
              <p:nvPr/>
            </p:nvSpPr>
            <p:spPr>
              <a:xfrm>
                <a:off x="5411177" y="5555705"/>
                <a:ext cx="1374849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0073207-66D7-2590-FBBC-2ADFFB1C9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177" y="5555705"/>
                <a:ext cx="1374849" cy="685800"/>
              </a:xfrm>
              <a:prstGeom prst="rect">
                <a:avLst/>
              </a:prstGeom>
              <a:blipFill>
                <a:blip r:embed="rId14"/>
                <a:stretch>
                  <a:fillRect b="-17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BD33980-8480-6362-A7C2-1560F23C37A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247" y="5408058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AABE6E9-6FF5-0901-DD36-6DD3573C0105}"/>
              </a:ext>
            </a:extLst>
          </p:cNvPr>
          <p:cNvSpPr/>
          <p:nvPr/>
        </p:nvSpPr>
        <p:spPr>
          <a:xfrm>
            <a:off x="7157049" y="4857341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B893F2F-FF97-2B48-9AD0-D27DA7587B5C}"/>
              </a:ext>
            </a:extLst>
          </p:cNvPr>
          <p:cNvSpPr/>
          <p:nvPr/>
        </p:nvSpPr>
        <p:spPr>
          <a:xfrm>
            <a:off x="1757614" y="4093291"/>
            <a:ext cx="8688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Similarity search for Efficient Active Learning and Search (SEALS)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62" name="Can 161">
            <a:extLst>
              <a:ext uri="{FF2B5EF4-FFF2-40B4-BE49-F238E27FC236}">
                <a16:creationId xmlns:a16="http://schemas.microsoft.com/office/drawing/2014/main" id="{DDDDDF6C-E665-291E-FEE4-A3F02668A521}"/>
              </a:ext>
            </a:extLst>
          </p:cNvPr>
          <p:cNvSpPr/>
          <p:nvPr/>
        </p:nvSpPr>
        <p:spPr>
          <a:xfrm rot="16200000">
            <a:off x="2544570" y="3793096"/>
            <a:ext cx="685800" cy="2267712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EF309A-B13F-23AB-A939-5E975E3AEFBE}"/>
                  </a:ext>
                </a:extLst>
              </p:cNvPr>
              <p:cNvSpPr/>
              <p:nvPr/>
            </p:nvSpPr>
            <p:spPr>
              <a:xfrm>
                <a:off x="1757714" y="4585700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EF309A-B13F-23AB-A939-5E975E3AE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4585700"/>
                <a:ext cx="2266808" cy="685800"/>
              </a:xfrm>
              <a:prstGeom prst="rect">
                <a:avLst/>
              </a:prstGeom>
              <a:blipFill>
                <a:blip r:embed="rId15"/>
                <a:stretch>
                  <a:fillRect b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710B89B-4229-0DC0-54F7-5398E3ADF6CC}"/>
                  </a:ext>
                </a:extLst>
              </p:cNvPr>
              <p:cNvSpPr/>
              <p:nvPr/>
            </p:nvSpPr>
            <p:spPr>
              <a:xfrm>
                <a:off x="4518201" y="4554221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710B89B-4229-0DC0-54F7-5398E3ADF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1" y="4554221"/>
                <a:ext cx="2266808" cy="685800"/>
              </a:xfrm>
              <a:prstGeom prst="rect">
                <a:avLst/>
              </a:prstGeom>
              <a:blipFill>
                <a:blip r:embed="rId16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D2E18EF-16D2-1B71-7D63-0F9FA33E3984}"/>
              </a:ext>
            </a:extLst>
          </p:cNvPr>
          <p:cNvCxnSpPr>
            <a:cxnSpLocks/>
            <a:stCxn id="147" idx="3"/>
          </p:cNvCxnSpPr>
          <p:nvPr/>
        </p:nvCxnSpPr>
        <p:spPr>
          <a:xfrm flipV="1">
            <a:off x="4024422" y="4926592"/>
            <a:ext cx="487918" cy="9891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6C1FED8-3FDE-FBF3-5D5F-9FCDBA9EA08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05B6B47-B937-79CF-1E1D-6201C1679C0C}"/>
              </a:ext>
            </a:extLst>
          </p:cNvPr>
          <p:cNvSpPr txBox="1"/>
          <p:nvPr/>
        </p:nvSpPr>
        <p:spPr>
          <a:xfrm>
            <a:off x="160866" y="6149182"/>
            <a:ext cx="682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“Similarity Search for Efficient Active Learning and Search of Rare Concepts.” 2022</a:t>
            </a:r>
          </a:p>
          <a:p>
            <a:endParaRPr lang="en-US" sz="1200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91162-275C-BFBF-7A39-29845A012F6D}"/>
              </a:ext>
            </a:extLst>
          </p:cNvPr>
          <p:cNvSpPr/>
          <p:nvPr/>
        </p:nvSpPr>
        <p:spPr>
          <a:xfrm>
            <a:off x="8050986" y="4956784"/>
            <a:ext cx="3980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the newly labeled examples and find their neighbors. Then repeat</a:t>
            </a:r>
          </a:p>
          <a:p>
            <a:b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75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Practical Challenge #2: Big Data</a:t>
            </a:r>
          </a:p>
        </p:txBody>
      </p:sp>
      <p:sp>
        <p:nvSpPr>
          <p:cNvPr id="105" name="Can 104">
            <a:extLst>
              <a:ext uri="{FF2B5EF4-FFF2-40B4-BE49-F238E27FC236}">
                <a16:creationId xmlns:a16="http://schemas.microsoft.com/office/drawing/2014/main" id="{BFB88E69-81F5-D1AC-EA05-615F949E4E1B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E11278-F3BD-0C93-2C61-4BE6879CC26E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107" name="Can 106">
              <a:extLst>
                <a:ext uri="{FF2B5EF4-FFF2-40B4-BE49-F238E27FC236}">
                  <a16:creationId xmlns:a16="http://schemas.microsoft.com/office/drawing/2014/main" id="{A22C8F33-E3C3-023E-0879-1E5C66A3C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8" name="Can 107">
              <a:extLst>
                <a:ext uri="{FF2B5EF4-FFF2-40B4-BE49-F238E27FC236}">
                  <a16:creationId xmlns:a16="http://schemas.microsoft.com/office/drawing/2014/main" id="{9715DE48-5EC8-11C3-91D9-E2763F78B365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09" name="Can 108">
                  <a:extLst>
                    <a:ext uri="{FF2B5EF4-FFF2-40B4-BE49-F238E27FC236}">
                      <a16:creationId xmlns:a16="http://schemas.microsoft.com/office/drawing/2014/main" id="{BA335ACE-DCF4-E01B-383C-7988D9C2D5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2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B9DFD79-CD2F-9D35-DE71-F1108536A31A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111" name="Can 110">
              <a:extLst>
                <a:ext uri="{FF2B5EF4-FFF2-40B4-BE49-F238E27FC236}">
                  <a16:creationId xmlns:a16="http://schemas.microsoft.com/office/drawing/2014/main" id="{C633B672-B57C-ECBA-3E75-53746AD71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2" name="Can 111">
              <a:extLst>
                <a:ext uri="{FF2B5EF4-FFF2-40B4-BE49-F238E27FC236}">
                  <a16:creationId xmlns:a16="http://schemas.microsoft.com/office/drawing/2014/main" id="{2E45EF93-140C-0EA0-7647-1160C48C142D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3" name="Can 112">
                  <a:extLst>
                    <a:ext uri="{FF2B5EF4-FFF2-40B4-BE49-F238E27FC236}">
                      <a16:creationId xmlns:a16="http://schemas.microsoft.com/office/drawing/2014/main" id="{7B91EDC8-18B1-54F0-6CFE-59F118911D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78ED47C-BE7E-7E6F-2A1E-EF4D935DA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CC62931-D21D-83EF-8DC4-F9E42895B4C1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FFE984-C19C-A890-06E1-FC5C50F1568D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7" name="Can 116">
              <a:extLst>
                <a:ext uri="{FF2B5EF4-FFF2-40B4-BE49-F238E27FC236}">
                  <a16:creationId xmlns:a16="http://schemas.microsoft.com/office/drawing/2014/main" id="{EA8AB290-D1BC-005F-AE32-3F7B6D699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8" name="Can 117">
                  <a:extLst>
                    <a:ext uri="{FF2B5EF4-FFF2-40B4-BE49-F238E27FC236}">
                      <a16:creationId xmlns:a16="http://schemas.microsoft.com/office/drawing/2014/main" id="{39A1C3B3-3086-4989-C210-0607325DE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25B765A-C48A-5031-72E4-733C15363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F3A56F6-8F4E-A30E-2196-198E2EFB89CE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2BAD27B-F16D-2733-C55C-581890498DA2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D68375C-33FD-FC53-67C6-7CF82618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B1ABB9-5D79-9168-3543-82D6681DC191}"/>
              </a:ext>
            </a:extLst>
          </p:cNvPr>
          <p:cNvCxnSpPr>
            <a:endCxn id="112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7D9A738-1E37-75E5-67AD-8421EE8537F9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2EBD11-2D44-2DDE-A139-4B1EC0323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472EE9F-9F92-BD86-6770-BF97AAF959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57C56A-7075-E3DC-CFF7-4B1102CF0C70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9E13175-0C45-6AED-F837-5BC4C3EF8BF5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n 128">
            <a:extLst>
              <a:ext uri="{FF2B5EF4-FFF2-40B4-BE49-F238E27FC236}">
                <a16:creationId xmlns:a16="http://schemas.microsoft.com/office/drawing/2014/main" id="{1CCCAD09-C711-7615-FED5-B2E02277D675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BC95D2E-E9AE-E278-A8C0-030E159A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an 130">
            <a:extLst>
              <a:ext uri="{FF2B5EF4-FFF2-40B4-BE49-F238E27FC236}">
                <a16:creationId xmlns:a16="http://schemas.microsoft.com/office/drawing/2014/main" id="{8ED79C78-2646-8E2F-C8B8-9F5FE120D48A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B26387-4686-5AF8-B5BB-CE5319AC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662CCE7-B1E2-DAEE-F8ED-D1901497403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CC4BAC8-F08B-C93C-7C5E-4BB13419DC1A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n 134">
            <a:extLst>
              <a:ext uri="{FF2B5EF4-FFF2-40B4-BE49-F238E27FC236}">
                <a16:creationId xmlns:a16="http://schemas.microsoft.com/office/drawing/2014/main" id="{9CB3C3ED-C1BD-EB68-3B6F-D702998C4EE4}"/>
              </a:ext>
            </a:extLst>
          </p:cNvPr>
          <p:cNvSpPr/>
          <p:nvPr/>
        </p:nvSpPr>
        <p:spPr>
          <a:xfrm rot="16200000">
            <a:off x="8961630" y="3797218"/>
            <a:ext cx="685800" cy="2267712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6" name="Can 135">
            <a:extLst>
              <a:ext uri="{FF2B5EF4-FFF2-40B4-BE49-F238E27FC236}">
                <a16:creationId xmlns:a16="http://schemas.microsoft.com/office/drawing/2014/main" id="{495F5BAB-F486-BDD1-A744-FD57CA7F03B9}"/>
              </a:ext>
            </a:extLst>
          </p:cNvPr>
          <p:cNvSpPr/>
          <p:nvPr/>
        </p:nvSpPr>
        <p:spPr>
          <a:xfrm rot="16200000">
            <a:off x="8331118" y="4429191"/>
            <a:ext cx="685800" cy="100376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7" name="Can 136">
            <a:extLst>
              <a:ext uri="{FF2B5EF4-FFF2-40B4-BE49-F238E27FC236}">
                <a16:creationId xmlns:a16="http://schemas.microsoft.com/office/drawing/2014/main" id="{979AD9B1-57E3-EA1B-54C6-8B5D94954113}"/>
              </a:ext>
            </a:extLst>
          </p:cNvPr>
          <p:cNvSpPr/>
          <p:nvPr/>
        </p:nvSpPr>
        <p:spPr>
          <a:xfrm rot="16200000">
            <a:off x="5305057" y="3763462"/>
            <a:ext cx="685800" cy="2267712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8" name="Can 137">
            <a:extLst>
              <a:ext uri="{FF2B5EF4-FFF2-40B4-BE49-F238E27FC236}">
                <a16:creationId xmlns:a16="http://schemas.microsoft.com/office/drawing/2014/main" id="{95A03499-EE76-08A3-C2CD-51DF91D86C67}"/>
              </a:ext>
            </a:extLst>
          </p:cNvPr>
          <p:cNvSpPr/>
          <p:nvPr/>
        </p:nvSpPr>
        <p:spPr>
          <a:xfrm rot="16200000">
            <a:off x="4514821" y="4556896"/>
            <a:ext cx="685800" cy="68084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200204E-5BFA-3694-04BD-0F2AA712227A}"/>
              </a:ext>
            </a:extLst>
          </p:cNvPr>
          <p:cNvGrpSpPr/>
          <p:nvPr/>
        </p:nvGrpSpPr>
        <p:grpSpPr>
          <a:xfrm>
            <a:off x="4512340" y="5504270"/>
            <a:ext cx="687077" cy="822960"/>
            <a:chOff x="3492528" y="540515"/>
            <a:chExt cx="916102" cy="1097280"/>
          </a:xfrm>
        </p:grpSpPr>
        <p:sp>
          <p:nvSpPr>
            <p:cNvPr id="140" name="Can 139">
              <a:extLst>
                <a:ext uri="{FF2B5EF4-FFF2-40B4-BE49-F238E27FC236}">
                  <a16:creationId xmlns:a16="http://schemas.microsoft.com/office/drawing/2014/main" id="{5FCA48AF-4FC6-CF90-2D7F-94CFAC4929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1" name="Can 140">
              <a:extLst>
                <a:ext uri="{FF2B5EF4-FFF2-40B4-BE49-F238E27FC236}">
                  <a16:creationId xmlns:a16="http://schemas.microsoft.com/office/drawing/2014/main" id="{041EA33F-5928-D5BA-AC26-7FDA5EDFA3C3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2" name="Can 141">
                  <a:extLst>
                    <a:ext uri="{FF2B5EF4-FFF2-40B4-BE49-F238E27FC236}">
                      <a16:creationId xmlns:a16="http://schemas.microsoft.com/office/drawing/2014/main" id="{856D1DAF-39A5-EADC-DD4D-71415751EF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42" name="Can 141">
                  <a:extLst>
                    <a:ext uri="{FF2B5EF4-FFF2-40B4-BE49-F238E27FC236}">
                      <a16:creationId xmlns:a16="http://schemas.microsoft.com/office/drawing/2014/main" id="{856D1DAF-39A5-EADC-DD4D-71415751EF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11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F1C3A1F-4148-8842-3E70-2E2ABAF5EAC3}"/>
              </a:ext>
            </a:extLst>
          </p:cNvPr>
          <p:cNvGrpSpPr/>
          <p:nvPr/>
        </p:nvGrpSpPr>
        <p:grpSpPr>
          <a:xfrm>
            <a:off x="1757615" y="5504270"/>
            <a:ext cx="685800" cy="822960"/>
            <a:chOff x="191038" y="540515"/>
            <a:chExt cx="914400" cy="1097280"/>
          </a:xfrm>
        </p:grpSpPr>
        <p:sp>
          <p:nvSpPr>
            <p:cNvPr id="144" name="Can 143">
              <a:extLst>
                <a:ext uri="{FF2B5EF4-FFF2-40B4-BE49-F238E27FC236}">
                  <a16:creationId xmlns:a16="http://schemas.microsoft.com/office/drawing/2014/main" id="{F1E1FADD-67D6-6F7F-7B0D-1FF7852991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5" name="Can 144">
              <a:extLst>
                <a:ext uri="{FF2B5EF4-FFF2-40B4-BE49-F238E27FC236}">
                  <a16:creationId xmlns:a16="http://schemas.microsoft.com/office/drawing/2014/main" id="{8EBA0FB5-1FA5-8E37-CB95-23AE092BA472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Can 145">
                  <a:extLst>
                    <a:ext uri="{FF2B5EF4-FFF2-40B4-BE49-F238E27FC236}">
                      <a16:creationId xmlns:a16="http://schemas.microsoft.com/office/drawing/2014/main" id="{185328DC-0BE7-A34B-D47E-A88848BB0B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46" name="Can 145">
                  <a:extLst>
                    <a:ext uri="{FF2B5EF4-FFF2-40B4-BE49-F238E27FC236}">
                      <a16:creationId xmlns:a16="http://schemas.microsoft.com/office/drawing/2014/main" id="{185328DC-0BE7-A34B-D47E-A88848BB0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FF76DB9-3B7A-E3EF-998D-10A89992D4E2}"/>
                  </a:ext>
                </a:extLst>
              </p:cNvPr>
              <p:cNvSpPr/>
              <p:nvPr/>
            </p:nvSpPr>
            <p:spPr>
              <a:xfrm>
                <a:off x="2652921" y="5572850"/>
                <a:ext cx="1371501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FF76DB9-3B7A-E3EF-998D-10A89992D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5572850"/>
                <a:ext cx="1371501" cy="685800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F10BBBB-9D86-B0C2-D8FE-CDA9A4C31573}"/>
              </a:ext>
            </a:extLst>
          </p:cNvPr>
          <p:cNvCxnSpPr>
            <a:cxnSpLocks/>
            <a:endCxn id="147" idx="1"/>
          </p:cNvCxnSpPr>
          <p:nvPr/>
        </p:nvCxnSpPr>
        <p:spPr>
          <a:xfrm>
            <a:off x="2443415" y="5915750"/>
            <a:ext cx="2095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B0D86C9-9200-7F72-F689-43A9DD0FB9BF}"/>
              </a:ext>
            </a:extLst>
          </p:cNvPr>
          <p:cNvGrpSpPr/>
          <p:nvPr/>
        </p:nvGrpSpPr>
        <p:grpSpPr>
          <a:xfrm>
            <a:off x="8167179" y="5518727"/>
            <a:ext cx="685800" cy="822960"/>
            <a:chOff x="8000792" y="540515"/>
            <a:chExt cx="914400" cy="1097280"/>
          </a:xfrm>
        </p:grpSpPr>
        <p:sp>
          <p:nvSpPr>
            <p:cNvPr id="150" name="Can 149">
              <a:extLst>
                <a:ext uri="{FF2B5EF4-FFF2-40B4-BE49-F238E27FC236}">
                  <a16:creationId xmlns:a16="http://schemas.microsoft.com/office/drawing/2014/main" id="{9731F77B-0FA5-3D57-EAD7-6BD6877F9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1" name="Can 150">
                  <a:extLst>
                    <a:ext uri="{FF2B5EF4-FFF2-40B4-BE49-F238E27FC236}">
                      <a16:creationId xmlns:a16="http://schemas.microsoft.com/office/drawing/2014/main" id="{0053B934-B360-0B76-8759-38DA009C23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51" name="Can 150">
                  <a:extLst>
                    <a:ext uri="{FF2B5EF4-FFF2-40B4-BE49-F238E27FC236}">
                      <a16:creationId xmlns:a16="http://schemas.microsoft.com/office/drawing/2014/main" id="{0053B934-B360-0B76-8759-38DA009C23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E99D49D-6E5F-AB99-1D73-E945DC7CB4A8}"/>
                  </a:ext>
                </a:extLst>
              </p:cNvPr>
              <p:cNvSpPr/>
              <p:nvPr/>
            </p:nvSpPr>
            <p:spPr>
              <a:xfrm>
                <a:off x="9069167" y="5587307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E99D49D-6E5F-AB99-1D73-E945DC7CB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167" y="5587307"/>
                <a:ext cx="1371600" cy="685800"/>
              </a:xfrm>
              <a:prstGeom prst="rect">
                <a:avLst/>
              </a:prstGeom>
              <a:blipFill>
                <a:blip r:embed="rId15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C9FD4DF2-985F-78E7-2178-48F01A90BA77}"/>
              </a:ext>
            </a:extLst>
          </p:cNvPr>
          <p:cNvCxnSpPr/>
          <p:nvPr/>
        </p:nvCxnSpPr>
        <p:spPr>
          <a:xfrm>
            <a:off x="8852979" y="5930207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3E9E50A-A4BF-5126-759A-C00B4F4E6958}"/>
              </a:ext>
            </a:extLst>
          </p:cNvPr>
          <p:cNvCxnSpPr>
            <a:cxnSpLocks/>
            <a:endCxn id="157" idx="1"/>
          </p:cNvCxnSpPr>
          <p:nvPr/>
        </p:nvCxnSpPr>
        <p:spPr>
          <a:xfrm flipV="1">
            <a:off x="5198238" y="5898605"/>
            <a:ext cx="212939" cy="171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2893176-8D6D-B8C0-7366-7DCB44CE4993}"/>
              </a:ext>
            </a:extLst>
          </p:cNvPr>
          <p:cNvCxnSpPr>
            <a:cxnSpLocks/>
            <a:endCxn id="145" idx="1"/>
          </p:cNvCxnSpPr>
          <p:nvPr/>
        </p:nvCxnSpPr>
        <p:spPr>
          <a:xfrm>
            <a:off x="2100515" y="5269492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0EC80D7-524F-EB50-AFC1-F4606C9639C1}"/>
              </a:ext>
            </a:extLst>
          </p:cNvPr>
          <p:cNvCxnSpPr/>
          <p:nvPr/>
        </p:nvCxnSpPr>
        <p:spPr>
          <a:xfrm>
            <a:off x="4850859" y="5269492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0073207-66D7-2590-FBBC-2ADFFB1C981E}"/>
                  </a:ext>
                </a:extLst>
              </p:cNvPr>
              <p:cNvSpPr/>
              <p:nvPr/>
            </p:nvSpPr>
            <p:spPr>
              <a:xfrm>
                <a:off x="5411177" y="5555705"/>
                <a:ext cx="1374849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0073207-66D7-2590-FBBC-2ADFFB1C9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177" y="5555705"/>
                <a:ext cx="1374849" cy="685800"/>
              </a:xfrm>
              <a:prstGeom prst="rect">
                <a:avLst/>
              </a:prstGeom>
              <a:blipFill>
                <a:blip r:embed="rId16"/>
                <a:stretch>
                  <a:fillRect b="-17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BD33980-8480-6362-A7C2-1560F23C37A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247" y="5408058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AABE6E9-6FF5-0901-DD36-6DD3573C0105}"/>
              </a:ext>
            </a:extLst>
          </p:cNvPr>
          <p:cNvSpPr/>
          <p:nvPr/>
        </p:nvSpPr>
        <p:spPr>
          <a:xfrm>
            <a:off x="7157049" y="4857341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DB21737-064D-343E-1E56-76CFBD9DFFEC}"/>
              </a:ext>
            </a:extLst>
          </p:cNvPr>
          <p:cNvCxnSpPr/>
          <p:nvPr/>
        </p:nvCxnSpPr>
        <p:spPr>
          <a:xfrm>
            <a:off x="8501315" y="5280208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B893F2F-FF97-2B48-9AD0-D27DA7587B5C}"/>
              </a:ext>
            </a:extLst>
          </p:cNvPr>
          <p:cNvSpPr/>
          <p:nvPr/>
        </p:nvSpPr>
        <p:spPr>
          <a:xfrm>
            <a:off x="1757614" y="4093291"/>
            <a:ext cx="8688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Similarity search for Efficient Active Learning and Search (SEALS)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62" name="Can 161">
            <a:extLst>
              <a:ext uri="{FF2B5EF4-FFF2-40B4-BE49-F238E27FC236}">
                <a16:creationId xmlns:a16="http://schemas.microsoft.com/office/drawing/2014/main" id="{DDDDDF6C-E665-291E-FEE4-A3F02668A521}"/>
              </a:ext>
            </a:extLst>
          </p:cNvPr>
          <p:cNvSpPr/>
          <p:nvPr/>
        </p:nvSpPr>
        <p:spPr>
          <a:xfrm rot="16200000">
            <a:off x="2544570" y="3793096"/>
            <a:ext cx="685800" cy="2267712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EF309A-B13F-23AB-A939-5E975E3AEFBE}"/>
                  </a:ext>
                </a:extLst>
              </p:cNvPr>
              <p:cNvSpPr/>
              <p:nvPr/>
            </p:nvSpPr>
            <p:spPr>
              <a:xfrm>
                <a:off x="1757714" y="4585700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EF309A-B13F-23AB-A939-5E975E3AE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4585700"/>
                <a:ext cx="2266808" cy="685800"/>
              </a:xfrm>
              <a:prstGeom prst="rect">
                <a:avLst/>
              </a:prstGeom>
              <a:blipFill>
                <a:blip r:embed="rId17"/>
                <a:stretch>
                  <a:fillRect b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710B89B-4229-0DC0-54F7-5398E3ADF6CC}"/>
                  </a:ext>
                </a:extLst>
              </p:cNvPr>
              <p:cNvSpPr/>
              <p:nvPr/>
            </p:nvSpPr>
            <p:spPr>
              <a:xfrm>
                <a:off x="4518201" y="4554221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710B89B-4229-0DC0-54F7-5398E3ADF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1" y="4554221"/>
                <a:ext cx="2266808" cy="685800"/>
              </a:xfrm>
              <a:prstGeom prst="rect">
                <a:avLst/>
              </a:prstGeom>
              <a:blipFill>
                <a:blip r:embed="rId18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D2E18EF-16D2-1B71-7D63-0F9FA33E3984}"/>
              </a:ext>
            </a:extLst>
          </p:cNvPr>
          <p:cNvCxnSpPr>
            <a:cxnSpLocks/>
            <a:stCxn id="147" idx="3"/>
          </p:cNvCxnSpPr>
          <p:nvPr/>
        </p:nvCxnSpPr>
        <p:spPr>
          <a:xfrm flipV="1">
            <a:off x="4024422" y="4926592"/>
            <a:ext cx="487918" cy="9891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25A1D9F7-0463-1436-1B27-54F125A453C0}"/>
                  </a:ext>
                </a:extLst>
              </p:cNvPr>
              <p:cNvSpPr/>
              <p:nvPr/>
            </p:nvSpPr>
            <p:spPr>
              <a:xfrm>
                <a:off x="8174774" y="458795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25A1D9F7-0463-1436-1B27-54F125A45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774" y="4587952"/>
                <a:ext cx="2266808" cy="685800"/>
              </a:xfrm>
              <a:prstGeom prst="rect">
                <a:avLst/>
              </a:prstGeom>
              <a:blipFill>
                <a:blip r:embed="rId19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FB543911-EE59-C530-3F7D-DEBE1B7C7D2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106" y="4926590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8360855-C314-E9F8-FC2D-937DB593C773}"/>
              </a:ext>
            </a:extLst>
          </p:cNvPr>
          <p:cNvCxnSpPr>
            <a:cxnSpLocks/>
          </p:cNvCxnSpPr>
          <p:nvPr/>
        </p:nvCxnSpPr>
        <p:spPr>
          <a:xfrm flipH="1">
            <a:off x="10440767" y="4589425"/>
            <a:ext cx="557436" cy="1340782"/>
          </a:xfrm>
          <a:prstGeom prst="straightConnector1">
            <a:avLst/>
          </a:prstGeom>
          <a:ln w="38100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969DC4C-5037-BE92-E900-AA0505D899DD}"/>
              </a:ext>
            </a:extLst>
          </p:cNvPr>
          <p:cNvCxnSpPr>
            <a:cxnSpLocks/>
          </p:cNvCxnSpPr>
          <p:nvPr/>
        </p:nvCxnSpPr>
        <p:spPr>
          <a:xfrm flipH="1" flipV="1">
            <a:off x="10433988" y="3420298"/>
            <a:ext cx="564215" cy="338130"/>
          </a:xfrm>
          <a:prstGeom prst="straightConnector1">
            <a:avLst/>
          </a:prstGeom>
          <a:ln w="38100">
            <a:solidFill>
              <a:srgbClr val="8C15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6C1FED8-3FDE-FBF3-5D5F-9FCDBA9EA08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4595C03-BF32-763F-0557-59B73125CEE4}"/>
              </a:ext>
            </a:extLst>
          </p:cNvPr>
          <p:cNvSpPr txBox="1"/>
          <p:nvPr/>
        </p:nvSpPr>
        <p:spPr>
          <a:xfrm>
            <a:off x="9682335" y="3725765"/>
            <a:ext cx="263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Reach the same</a:t>
            </a:r>
          </a:p>
          <a:p>
            <a:pPr algn="ctr"/>
            <a:r>
              <a:rPr lang="en-US" sz="2400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accuracy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05B6B47-B937-79CF-1E1D-6201C1679C0C}"/>
              </a:ext>
            </a:extLst>
          </p:cNvPr>
          <p:cNvSpPr txBox="1"/>
          <p:nvPr/>
        </p:nvSpPr>
        <p:spPr>
          <a:xfrm>
            <a:off x="160866" y="6149182"/>
            <a:ext cx="682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“Similarity Search for Efficient Active Learning and Search of Rare Concepts.” 2022</a:t>
            </a:r>
          </a:p>
          <a:p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83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97A78E-C5F2-1E49-B9CF-E2F944518440}"/>
              </a:ext>
            </a:extLst>
          </p:cNvPr>
          <p:cNvSpPr txBox="1"/>
          <p:nvPr/>
        </p:nvSpPr>
        <p:spPr>
          <a:xfrm>
            <a:off x="968188" y="484094"/>
            <a:ext cx="601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Active learning on ImageNet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59D7D-031B-DB3D-09D3-835057D8B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19" y="1297253"/>
            <a:ext cx="6837961" cy="5259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DFA66C-9C01-A2EB-D286-A8B1EBC284F4}"/>
              </a:ext>
            </a:extLst>
          </p:cNvPr>
          <p:cNvSpPr/>
          <p:nvPr/>
        </p:nvSpPr>
        <p:spPr>
          <a:xfrm>
            <a:off x="6228608" y="1205345"/>
            <a:ext cx="3532909" cy="61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BC0135-E2A7-2BD8-4841-ACDC9D716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1820389"/>
            <a:ext cx="6934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3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3F1C-6BB8-D782-F29F-11C8FF2E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is selecting what to label important?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2F5978F-9134-5B25-2F09-7B210AD8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788" y="1845426"/>
            <a:ext cx="2046504" cy="2040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84647-C333-5720-ABFD-370DB6048565}"/>
              </a:ext>
            </a:extLst>
          </p:cNvPr>
          <p:cNvSpPr txBox="1"/>
          <p:nvPr/>
        </p:nvSpPr>
        <p:spPr>
          <a:xfrm>
            <a:off x="1159156" y="4324064"/>
            <a:ext cx="4313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Speech recognition</a:t>
            </a:r>
          </a:p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Annotation at the word level can take ten times longer than the actual audio and annotating phonemes can take 400 times as long (e.g., nearly seven hours).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553CA-ACCC-78C4-F170-2551CCDAEDC0}"/>
              </a:ext>
            </a:extLst>
          </p:cNvPr>
          <p:cNvSpPr txBox="1"/>
          <p:nvPr/>
        </p:nvSpPr>
        <p:spPr>
          <a:xfrm>
            <a:off x="160866" y="6149182"/>
            <a:ext cx="453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Zhu. “Semi-Supervised Learning with Graphs.” 2005</a:t>
            </a:r>
          </a:p>
          <a:p>
            <a:r>
              <a:rPr lang="en-US" sz="1200" dirty="0">
                <a:latin typeface="Helvetica" pitchFamily="2" charset="0"/>
              </a:rPr>
              <a:t>Settles et al. “Active Learning with Real Annotation Costs.” 2008</a:t>
            </a:r>
          </a:p>
          <a:p>
            <a:r>
              <a:rPr lang="en-US" sz="1200" dirty="0">
                <a:latin typeface="Helvetica" pitchFamily="2" charset="0"/>
              </a:rPr>
              <a:t>Settles. “Active Learning Literature Survey.” 2010</a:t>
            </a:r>
          </a:p>
          <a:p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95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97A78E-C5F2-1E49-B9CF-E2F944518440}"/>
              </a:ext>
            </a:extLst>
          </p:cNvPr>
          <p:cNvSpPr txBox="1"/>
          <p:nvPr/>
        </p:nvSpPr>
        <p:spPr>
          <a:xfrm>
            <a:off x="968188" y="484094"/>
            <a:ext cx="601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Active learning on ImageNet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59D7D-031B-DB3D-09D3-835057D8B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19" y="1297253"/>
            <a:ext cx="6837961" cy="525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10E870-F719-4E3B-8609-F6605FAB84A6}"/>
              </a:ext>
            </a:extLst>
          </p:cNvPr>
          <p:cNvSpPr/>
          <p:nvPr/>
        </p:nvSpPr>
        <p:spPr>
          <a:xfrm>
            <a:off x="7754587" y="1205345"/>
            <a:ext cx="2006930" cy="61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6619D-37E4-933B-A0A0-9F5AF43BB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99" y="1823250"/>
            <a:ext cx="6934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37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97A78E-C5F2-1E49-B9CF-E2F944518440}"/>
              </a:ext>
            </a:extLst>
          </p:cNvPr>
          <p:cNvSpPr txBox="1"/>
          <p:nvPr/>
        </p:nvSpPr>
        <p:spPr>
          <a:xfrm>
            <a:off x="968188" y="484094"/>
            <a:ext cx="601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Active learning on ImageNet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4CBA1-D428-738C-42A1-07C842B1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9" y="1823250"/>
            <a:ext cx="69342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59D7D-031B-DB3D-09D3-835057D8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019" y="1297253"/>
            <a:ext cx="6837961" cy="525997"/>
          </a:xfrm>
          <a:prstGeom prst="rect">
            <a:avLst/>
          </a:prstGeom>
        </p:spPr>
      </p:pic>
      <p:sp>
        <p:nvSpPr>
          <p:cNvPr id="7" name="Google Shape;674;p53">
            <a:extLst>
              <a:ext uri="{FF2B5EF4-FFF2-40B4-BE49-F238E27FC236}">
                <a16:creationId xmlns:a16="http://schemas.microsoft.com/office/drawing/2014/main" id="{DB353A4F-8EF9-16BF-0B33-789538B946B2}"/>
              </a:ext>
            </a:extLst>
          </p:cNvPr>
          <p:cNvSpPr txBox="1"/>
          <p:nvPr/>
        </p:nvSpPr>
        <p:spPr>
          <a:xfrm>
            <a:off x="1177599" y="6011646"/>
            <a:ext cx="9836800" cy="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SEALS is within 0.001 </a:t>
            </a:r>
            <a:r>
              <a:rPr lang="e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</a:t>
            </a:r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while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nly</a:t>
            </a:r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considering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&lt; 10% of the unlabeled data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451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97A78E-C5F2-1E49-B9CF-E2F944518440}"/>
              </a:ext>
            </a:extLst>
          </p:cNvPr>
          <p:cNvSpPr txBox="1"/>
          <p:nvPr/>
        </p:nvSpPr>
        <p:spPr>
          <a:xfrm>
            <a:off x="968188" y="484094"/>
            <a:ext cx="9674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Active learning on </a:t>
            </a:r>
            <a:r>
              <a:rPr lang="en-US" sz="3600" dirty="0" err="1">
                <a:latin typeface="Helvetica Neue" charset="0"/>
                <a:ea typeface="Helvetica Neue" charset="0"/>
                <a:cs typeface="Helvetica Neue" charset="0"/>
              </a:rPr>
              <a:t>OpenImages</a:t>
            </a:r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 (6.8M images)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59D7D-031B-DB3D-09D3-835057D8B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19" y="1297253"/>
            <a:ext cx="6837961" cy="525997"/>
          </a:xfrm>
          <a:prstGeom prst="rect">
            <a:avLst/>
          </a:prstGeom>
        </p:spPr>
      </p:pic>
      <p:sp>
        <p:nvSpPr>
          <p:cNvPr id="3" name="Google Shape;674;p53">
            <a:extLst>
              <a:ext uri="{FF2B5EF4-FFF2-40B4-BE49-F238E27FC236}">
                <a16:creationId xmlns:a16="http://schemas.microsoft.com/office/drawing/2014/main" id="{2EB9E62C-DF5A-5C6B-39CB-BE92DACE7F2A}"/>
              </a:ext>
            </a:extLst>
          </p:cNvPr>
          <p:cNvSpPr txBox="1"/>
          <p:nvPr/>
        </p:nvSpPr>
        <p:spPr>
          <a:xfrm>
            <a:off x="1177599" y="6011646"/>
            <a:ext cx="9836800" cy="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SEALS is within 0.013 </a:t>
            </a:r>
            <a:r>
              <a:rPr lang="e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</a:t>
            </a:r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while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nly</a:t>
            </a:r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considering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&lt; 1% of the unlabeled data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5B9034-80D9-2D6A-0344-F9DF8668C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99" y="1820646"/>
            <a:ext cx="6934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8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97A78E-C5F2-1E49-B9CF-E2F944518440}"/>
              </a:ext>
            </a:extLst>
          </p:cNvPr>
          <p:cNvSpPr txBox="1"/>
          <p:nvPr/>
        </p:nvSpPr>
        <p:spPr>
          <a:xfrm>
            <a:off x="968188" y="484094"/>
            <a:ext cx="645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 Neue" charset="0"/>
                <a:ea typeface="Helvetica Neue" charset="0"/>
                <a:cs typeface="Helvetica Neue" charset="0"/>
              </a:rPr>
              <a:t>Active learning on 10B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E9ED7-F465-A64B-6C4E-0AD642E34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242"/>
            <a:ext cx="12192000" cy="1086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2D1161-45F5-E093-5ECB-9691C96306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760"/>
          <a:stretch/>
        </p:blipFill>
        <p:spPr>
          <a:xfrm>
            <a:off x="3331274" y="2572552"/>
            <a:ext cx="5529450" cy="3374926"/>
          </a:xfrm>
          <a:prstGeom prst="rect">
            <a:avLst/>
          </a:prstGeom>
        </p:spPr>
      </p:pic>
      <p:sp>
        <p:nvSpPr>
          <p:cNvPr id="10" name="Google Shape;674;p53">
            <a:extLst>
              <a:ext uri="{FF2B5EF4-FFF2-40B4-BE49-F238E27FC236}">
                <a16:creationId xmlns:a16="http://schemas.microsoft.com/office/drawing/2014/main" id="{90610DD7-8774-EE95-0DA4-041F38D08B9E}"/>
              </a:ext>
            </a:extLst>
          </p:cNvPr>
          <p:cNvSpPr txBox="1"/>
          <p:nvPr/>
        </p:nvSpPr>
        <p:spPr>
          <a:xfrm>
            <a:off x="1177599" y="6011646"/>
            <a:ext cx="9836800" cy="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SEALS is within 0.004 </a:t>
            </a:r>
            <a:r>
              <a:rPr lang="e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</a:t>
            </a:r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while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nly</a:t>
            </a:r>
            <a:r>
              <a:rPr lang="e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considering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&lt; 0.1% of the unlabeled data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308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B6CD-9C5F-B143-A187-75A6CF36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care about labels? Data-Centric vs Model-Centric AI (1/17)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labels and how? Dataset Creation and Curation (1/19)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to label? Growing or Compressing Datasets (Today)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for growing datasets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for compressing datasets</a:t>
            </a:r>
          </a:p>
        </p:txBody>
      </p:sp>
    </p:spTree>
    <p:extLst>
      <p:ext uri="{BB962C8B-B14F-4D97-AF65-F5344CB8AC3E}">
        <p14:creationId xmlns:p14="http://schemas.microsoft.com/office/powerpoint/2010/main" val="3260407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Large Labeled Datasets</a:t>
            </a:r>
          </a:p>
        </p:txBody>
      </p:sp>
      <p:pic>
        <p:nvPicPr>
          <p:cNvPr id="6" name="Picture 5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A67376B8-3066-3BF2-EA6B-AE110ADE8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3"/>
          <a:stretch/>
        </p:blipFill>
        <p:spPr>
          <a:xfrm>
            <a:off x="7192263" y="-85728"/>
            <a:ext cx="5327672" cy="7486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E89F9-C752-0B36-99B9-32D9150909CD}"/>
              </a:ext>
            </a:extLst>
          </p:cNvPr>
          <p:cNvSpPr txBox="1"/>
          <p:nvPr/>
        </p:nvSpPr>
        <p:spPr>
          <a:xfrm>
            <a:off x="884767" y="1974448"/>
            <a:ext cx="4940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E101A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Systematic feedback</a:t>
            </a:r>
            <a:br>
              <a:rPr lang="en-US" sz="2400" dirty="0">
                <a:solidFill>
                  <a:srgbClr val="0E101A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</a:br>
            <a:endParaRPr lang="en-US" sz="2400" dirty="0">
              <a:solidFill>
                <a:srgbClr val="0E101A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10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Tagging friends in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10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Flagging emails as spam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10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Rating items or movies</a:t>
            </a:r>
            <a:br>
              <a:rPr lang="en-US" sz="2400" dirty="0">
                <a:solidFill>
                  <a:srgbClr val="0E10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solidFill>
                <a:srgbClr val="0E101A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solidFill>
                  <a:srgbClr val="0E101A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Self-supervision</a:t>
            </a:r>
          </a:p>
          <a:p>
            <a:endParaRPr lang="en-US" sz="2400" dirty="0">
              <a:solidFill>
                <a:srgbClr val="0E101A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10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Language modeling (e.g., BERT)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10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Computer vision (e.g., </a:t>
            </a:r>
            <a:r>
              <a:rPr lang="en-US" sz="2400" dirty="0" err="1">
                <a:solidFill>
                  <a:srgbClr val="0E10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SimCLR</a:t>
            </a:r>
            <a:r>
              <a:rPr lang="en-US" sz="2400" dirty="0">
                <a:solidFill>
                  <a:srgbClr val="0E10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E101A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76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core-set selection?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F7DC5-5B87-D62B-3F4B-7F9BE86D096A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aims to select a small subset of data that accurately approximates the full dataset.</a:t>
            </a:r>
            <a:endParaRPr lang="en-US" sz="2400" b="1" dirty="0">
              <a:solidFill>
                <a:srgbClr val="8C151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6" name="Can 85">
            <a:extLst>
              <a:ext uri="{FF2B5EF4-FFF2-40B4-BE49-F238E27FC236}">
                <a16:creationId xmlns:a16="http://schemas.microsoft.com/office/drawing/2014/main" id="{225FA202-EE30-6673-EFB9-67824A9E8AE8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C7A36BB-B824-DDAE-1AF4-B83002E3D119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88" name="Can 87">
              <a:extLst>
                <a:ext uri="{FF2B5EF4-FFF2-40B4-BE49-F238E27FC236}">
                  <a16:creationId xmlns:a16="http://schemas.microsoft.com/office/drawing/2014/main" id="{E3E43CA8-4AA4-75A8-C8D1-637CB8D98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9" name="Can 88">
              <a:extLst>
                <a:ext uri="{FF2B5EF4-FFF2-40B4-BE49-F238E27FC236}">
                  <a16:creationId xmlns:a16="http://schemas.microsoft.com/office/drawing/2014/main" id="{1173F0A7-564C-9C63-A0C7-A8E798EFA6F4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760DC9D-B04D-76CD-C83D-684374E77937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92" name="Can 91">
              <a:extLst>
                <a:ext uri="{FF2B5EF4-FFF2-40B4-BE49-F238E27FC236}">
                  <a16:creationId xmlns:a16="http://schemas.microsoft.com/office/drawing/2014/main" id="{F048557D-ECC4-AB5F-8DA9-7FD453619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3" name="Can 92">
              <a:extLst>
                <a:ext uri="{FF2B5EF4-FFF2-40B4-BE49-F238E27FC236}">
                  <a16:creationId xmlns:a16="http://schemas.microsoft.com/office/drawing/2014/main" id="{8107FAC3-8809-6516-62DC-48F986F501B0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1C0698A-9349-28D0-1E45-081501846F7E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1C5BA14-0877-CA77-D132-29FA6956B9A1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4BA3C4-F39E-4F17-CD85-1316F3C6974A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6ABE5A9-6713-C664-D4B9-EFC16F118177}"/>
              </a:ext>
            </a:extLst>
          </p:cNvPr>
          <p:cNvCxnSpPr>
            <a:endCxn id="93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F265BA2-4764-DF5E-41CB-49F8E2D8D6A7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E9ACFC5-939F-93D9-1B73-B2C87E72EA4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53EEA3-12E3-D3C3-0C88-F829F4399243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D2A8AE-1BEA-366B-DA06-B00A7FC61CBD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n 106">
            <a:extLst>
              <a:ext uri="{FF2B5EF4-FFF2-40B4-BE49-F238E27FC236}">
                <a16:creationId xmlns:a16="http://schemas.microsoft.com/office/drawing/2014/main" id="{2384CF9F-3317-7110-3C22-5F7818F0466C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Can 108">
            <a:extLst>
              <a:ext uri="{FF2B5EF4-FFF2-40B4-BE49-F238E27FC236}">
                <a16:creationId xmlns:a16="http://schemas.microsoft.com/office/drawing/2014/main" id="{A4119821-80D9-DA6B-6C95-0573AF58CB32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18E2EE4-058D-F69C-1194-B844871C5BE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E4C4224-3139-E89A-D217-558D38A0296A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248BB8-16E6-DE19-E12D-90A4E7A9EDF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Active Learning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EE75ED-1CFF-D6DF-3E93-0A7B8C1008BA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5" name="Can 114">
              <a:extLst>
                <a:ext uri="{FF2B5EF4-FFF2-40B4-BE49-F238E27FC236}">
                  <a16:creationId xmlns:a16="http://schemas.microsoft.com/office/drawing/2014/main" id="{00D3BE48-1338-A7F5-18A0-7DBA2654D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2548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core-set selection?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F7DC5-5B87-D62B-3F4B-7F9BE86D096A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aims to select a small subset of data that accurately approximates the full dataset.</a:t>
            </a:r>
            <a:endParaRPr lang="en-US" sz="2400" b="1" dirty="0">
              <a:solidFill>
                <a:srgbClr val="8C151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48220D-98E8-D943-D36C-6F1D95BEF998}"/>
              </a:ext>
            </a:extLst>
          </p:cNvPr>
          <p:cNvGrpSpPr/>
          <p:nvPr/>
        </p:nvGrpSpPr>
        <p:grpSpPr>
          <a:xfrm>
            <a:off x="1757927" y="4540364"/>
            <a:ext cx="685800" cy="822960"/>
            <a:chOff x="191038" y="540515"/>
            <a:chExt cx="914400" cy="1097280"/>
          </a:xfrm>
        </p:grpSpPr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7A814520-2004-9130-135E-20A72A9E5F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n 14">
                  <a:extLst>
                    <a:ext uri="{FF2B5EF4-FFF2-40B4-BE49-F238E27FC236}">
                      <a16:creationId xmlns:a16="http://schemas.microsoft.com/office/drawing/2014/main" id="{193CBF84-9CE0-3D8D-EE07-0B97D57C63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Data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5" name="Can 14">
                  <a:extLst>
                    <a:ext uri="{FF2B5EF4-FFF2-40B4-BE49-F238E27FC236}">
                      <a16:creationId xmlns:a16="http://schemas.microsoft.com/office/drawing/2014/main" id="{193CBF84-9CE0-3D8D-EE07-0B97D57C63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BD9CD9C-87A7-B66E-A8E2-B1E166950744}"/>
              </a:ext>
            </a:extLst>
          </p:cNvPr>
          <p:cNvSpPr/>
          <p:nvPr/>
        </p:nvSpPr>
        <p:spPr>
          <a:xfrm>
            <a:off x="1757614" y="4046113"/>
            <a:ext cx="5887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Core-set Selection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86" name="Can 85">
            <a:extLst>
              <a:ext uri="{FF2B5EF4-FFF2-40B4-BE49-F238E27FC236}">
                <a16:creationId xmlns:a16="http://schemas.microsoft.com/office/drawing/2014/main" id="{225FA202-EE30-6673-EFB9-67824A9E8AE8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C7A36BB-B824-DDAE-1AF4-B83002E3D119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88" name="Can 87">
              <a:extLst>
                <a:ext uri="{FF2B5EF4-FFF2-40B4-BE49-F238E27FC236}">
                  <a16:creationId xmlns:a16="http://schemas.microsoft.com/office/drawing/2014/main" id="{E3E43CA8-4AA4-75A8-C8D1-637CB8D98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9" name="Can 88">
              <a:extLst>
                <a:ext uri="{FF2B5EF4-FFF2-40B4-BE49-F238E27FC236}">
                  <a16:creationId xmlns:a16="http://schemas.microsoft.com/office/drawing/2014/main" id="{1173F0A7-564C-9C63-A0C7-A8E798EFA6F4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4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760DC9D-B04D-76CD-C83D-684374E77937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92" name="Can 91">
              <a:extLst>
                <a:ext uri="{FF2B5EF4-FFF2-40B4-BE49-F238E27FC236}">
                  <a16:creationId xmlns:a16="http://schemas.microsoft.com/office/drawing/2014/main" id="{F048557D-ECC4-AB5F-8DA9-7FD453619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3" name="Can 92">
              <a:extLst>
                <a:ext uri="{FF2B5EF4-FFF2-40B4-BE49-F238E27FC236}">
                  <a16:creationId xmlns:a16="http://schemas.microsoft.com/office/drawing/2014/main" id="{8107FAC3-8809-6516-62DC-48F986F501B0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1C0698A-9349-28D0-1E45-081501846F7E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7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1C5BA14-0877-CA77-D132-29FA6956B9A1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4BA3C4-F39E-4F17-CD85-1316F3C6974A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6ABE5A9-6713-C664-D4B9-EFC16F118177}"/>
              </a:ext>
            </a:extLst>
          </p:cNvPr>
          <p:cNvCxnSpPr>
            <a:endCxn id="93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F265BA2-4764-DF5E-41CB-49F8E2D8D6A7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E9ACFC5-939F-93D9-1B73-B2C87E72EA4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53EEA3-12E3-D3C3-0C88-F829F4399243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D2A8AE-1BEA-366B-DA06-B00A7FC61CBD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n 106">
            <a:extLst>
              <a:ext uri="{FF2B5EF4-FFF2-40B4-BE49-F238E27FC236}">
                <a16:creationId xmlns:a16="http://schemas.microsoft.com/office/drawing/2014/main" id="{2384CF9F-3317-7110-3C22-5F7818F0466C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Can 108">
            <a:extLst>
              <a:ext uri="{FF2B5EF4-FFF2-40B4-BE49-F238E27FC236}">
                <a16:creationId xmlns:a16="http://schemas.microsoft.com/office/drawing/2014/main" id="{A4119821-80D9-DA6B-6C95-0573AF58CB32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18E2EE4-058D-F69C-1194-B844871C5BE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E4C4224-3139-E89A-D217-558D38A0296A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248BB8-16E6-DE19-E12D-90A4E7A9EDF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Active Learning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EE75ED-1CFF-D6DF-3E93-0A7B8C1008BA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5" name="Can 114">
              <a:extLst>
                <a:ext uri="{FF2B5EF4-FFF2-40B4-BE49-F238E27FC236}">
                  <a16:creationId xmlns:a16="http://schemas.microsoft.com/office/drawing/2014/main" id="{00D3BE48-1338-A7F5-18A0-7DBA2654D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1095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core-set selection?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F7DC5-5B87-D62B-3F4B-7F9BE86D096A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aims to select a small subset of data that accurately approximates the full dataset.</a:t>
            </a:r>
            <a:endParaRPr lang="en-US" sz="2400" b="1" dirty="0">
              <a:solidFill>
                <a:srgbClr val="8C151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48220D-98E8-D943-D36C-6F1D95BEF998}"/>
              </a:ext>
            </a:extLst>
          </p:cNvPr>
          <p:cNvGrpSpPr/>
          <p:nvPr/>
        </p:nvGrpSpPr>
        <p:grpSpPr>
          <a:xfrm>
            <a:off x="1757927" y="4540364"/>
            <a:ext cx="685800" cy="822960"/>
            <a:chOff x="191038" y="540515"/>
            <a:chExt cx="914400" cy="1097280"/>
          </a:xfrm>
        </p:grpSpPr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7A814520-2004-9130-135E-20A72A9E5F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n 14">
                  <a:extLst>
                    <a:ext uri="{FF2B5EF4-FFF2-40B4-BE49-F238E27FC236}">
                      <a16:creationId xmlns:a16="http://schemas.microsoft.com/office/drawing/2014/main" id="{193CBF84-9CE0-3D8D-EE07-0B97D57C63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Data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5" name="Can 14">
                  <a:extLst>
                    <a:ext uri="{FF2B5EF4-FFF2-40B4-BE49-F238E27FC236}">
                      <a16:creationId xmlns:a16="http://schemas.microsoft.com/office/drawing/2014/main" id="{193CBF84-9CE0-3D8D-EE07-0B97D57C63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2680E8-E49A-41A7-DB5F-6272686ED352}"/>
                  </a:ext>
                </a:extLst>
              </p:cNvPr>
              <p:cNvSpPr/>
              <p:nvPr/>
            </p:nvSpPr>
            <p:spPr>
              <a:xfrm>
                <a:off x="3338934" y="4608944"/>
                <a:ext cx="685800" cy="6858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Proxy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2680E8-E49A-41A7-DB5F-6272686ED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34" y="4608944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6EBF5D-7B6E-CD55-BF9C-87A33AA19D3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43727" y="4951844"/>
            <a:ext cx="8952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BD9CD9C-87A7-B66E-A8E2-B1E166950744}"/>
              </a:ext>
            </a:extLst>
          </p:cNvPr>
          <p:cNvSpPr/>
          <p:nvPr/>
        </p:nvSpPr>
        <p:spPr>
          <a:xfrm>
            <a:off x="1757614" y="4046113"/>
            <a:ext cx="5887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Core-set Selection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86" name="Can 85">
            <a:extLst>
              <a:ext uri="{FF2B5EF4-FFF2-40B4-BE49-F238E27FC236}">
                <a16:creationId xmlns:a16="http://schemas.microsoft.com/office/drawing/2014/main" id="{225FA202-EE30-6673-EFB9-67824A9E8AE8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C7A36BB-B824-DDAE-1AF4-B83002E3D119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88" name="Can 87">
              <a:extLst>
                <a:ext uri="{FF2B5EF4-FFF2-40B4-BE49-F238E27FC236}">
                  <a16:creationId xmlns:a16="http://schemas.microsoft.com/office/drawing/2014/main" id="{E3E43CA8-4AA4-75A8-C8D1-637CB8D98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9" name="Can 88">
              <a:extLst>
                <a:ext uri="{FF2B5EF4-FFF2-40B4-BE49-F238E27FC236}">
                  <a16:creationId xmlns:a16="http://schemas.microsoft.com/office/drawing/2014/main" id="{1173F0A7-564C-9C63-A0C7-A8E798EFA6F4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5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760DC9D-B04D-76CD-C83D-684374E77937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92" name="Can 91">
              <a:extLst>
                <a:ext uri="{FF2B5EF4-FFF2-40B4-BE49-F238E27FC236}">
                  <a16:creationId xmlns:a16="http://schemas.microsoft.com/office/drawing/2014/main" id="{F048557D-ECC4-AB5F-8DA9-7FD453619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3" name="Can 92">
              <a:extLst>
                <a:ext uri="{FF2B5EF4-FFF2-40B4-BE49-F238E27FC236}">
                  <a16:creationId xmlns:a16="http://schemas.microsoft.com/office/drawing/2014/main" id="{8107FAC3-8809-6516-62DC-48F986F501B0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1C0698A-9349-28D0-1E45-081501846F7E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1C5BA14-0877-CA77-D132-29FA6956B9A1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4BA3C4-F39E-4F17-CD85-1316F3C6974A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9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6ABE5A9-6713-C664-D4B9-EFC16F118177}"/>
              </a:ext>
            </a:extLst>
          </p:cNvPr>
          <p:cNvCxnSpPr>
            <a:endCxn id="93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F265BA2-4764-DF5E-41CB-49F8E2D8D6A7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E9ACFC5-939F-93D9-1B73-B2C87E72EA4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53EEA3-12E3-D3C3-0C88-F829F4399243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D2A8AE-1BEA-366B-DA06-B00A7FC61CBD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n 106">
            <a:extLst>
              <a:ext uri="{FF2B5EF4-FFF2-40B4-BE49-F238E27FC236}">
                <a16:creationId xmlns:a16="http://schemas.microsoft.com/office/drawing/2014/main" id="{2384CF9F-3317-7110-3C22-5F7818F0466C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11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Can 108">
            <a:extLst>
              <a:ext uri="{FF2B5EF4-FFF2-40B4-BE49-F238E27FC236}">
                <a16:creationId xmlns:a16="http://schemas.microsoft.com/office/drawing/2014/main" id="{A4119821-80D9-DA6B-6C95-0573AF58CB32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2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18E2EE4-058D-F69C-1194-B844871C5BE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E4C4224-3139-E89A-D217-558D38A0296A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248BB8-16E6-DE19-E12D-90A4E7A9EDF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Active Learning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EE75ED-1CFF-D6DF-3E93-0A7B8C1008BA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5" name="Can 114">
              <a:extLst>
                <a:ext uri="{FF2B5EF4-FFF2-40B4-BE49-F238E27FC236}">
                  <a16:creationId xmlns:a16="http://schemas.microsoft.com/office/drawing/2014/main" id="{00D3BE48-1338-A7F5-18A0-7DBA2654D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284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core-set selection?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F7DC5-5B87-D62B-3F4B-7F9BE86D096A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aims to select a small subset of data that accurately approximates the full dataset.</a:t>
            </a:r>
            <a:endParaRPr lang="en-US" sz="2400" b="1" dirty="0">
              <a:solidFill>
                <a:srgbClr val="8C151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EDA2A6-0B84-2ACE-6487-17B51CC646AE}"/>
              </a:ext>
            </a:extLst>
          </p:cNvPr>
          <p:cNvGrpSpPr/>
          <p:nvPr/>
        </p:nvGrpSpPr>
        <p:grpSpPr>
          <a:xfrm>
            <a:off x="4512652" y="4540364"/>
            <a:ext cx="687077" cy="822960"/>
            <a:chOff x="3492528" y="540515"/>
            <a:chExt cx="916102" cy="109728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E0199C91-0DD4-F88E-B2C0-9C1BA5C91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249480D5-3312-6A27-6AF0-A60F4785D187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Can 11">
                  <a:extLst>
                    <a:ext uri="{FF2B5EF4-FFF2-40B4-BE49-F238E27FC236}">
                      <a16:creationId xmlns:a16="http://schemas.microsoft.com/office/drawing/2014/main" id="{E3FE37DD-4CFA-1356-B2FA-FF234459D5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2" name="Can 11">
                  <a:extLst>
                    <a:ext uri="{FF2B5EF4-FFF2-40B4-BE49-F238E27FC236}">
                      <a16:creationId xmlns:a16="http://schemas.microsoft.com/office/drawing/2014/main" id="{E3FE37DD-4CFA-1356-B2FA-FF234459D5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48220D-98E8-D943-D36C-6F1D95BEF998}"/>
              </a:ext>
            </a:extLst>
          </p:cNvPr>
          <p:cNvGrpSpPr/>
          <p:nvPr/>
        </p:nvGrpSpPr>
        <p:grpSpPr>
          <a:xfrm>
            <a:off x="1757927" y="4540364"/>
            <a:ext cx="685800" cy="822960"/>
            <a:chOff x="191038" y="540515"/>
            <a:chExt cx="914400" cy="1097280"/>
          </a:xfrm>
        </p:grpSpPr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7A814520-2004-9130-135E-20A72A9E5F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n 14">
                  <a:extLst>
                    <a:ext uri="{FF2B5EF4-FFF2-40B4-BE49-F238E27FC236}">
                      <a16:creationId xmlns:a16="http://schemas.microsoft.com/office/drawing/2014/main" id="{193CBF84-9CE0-3D8D-EE07-0B97D57C63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Data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5" name="Can 14">
                  <a:extLst>
                    <a:ext uri="{FF2B5EF4-FFF2-40B4-BE49-F238E27FC236}">
                      <a16:creationId xmlns:a16="http://schemas.microsoft.com/office/drawing/2014/main" id="{193CBF84-9CE0-3D8D-EE07-0B97D57C63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2680E8-E49A-41A7-DB5F-6272686ED352}"/>
                  </a:ext>
                </a:extLst>
              </p:cNvPr>
              <p:cNvSpPr/>
              <p:nvPr/>
            </p:nvSpPr>
            <p:spPr>
              <a:xfrm>
                <a:off x="3338934" y="4608944"/>
                <a:ext cx="685800" cy="6858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Proxy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2680E8-E49A-41A7-DB5F-6272686ED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34" y="4608944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6EBF5D-7B6E-CD55-BF9C-87A33AA19D3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43727" y="4951844"/>
            <a:ext cx="8952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BD9CD9C-87A7-B66E-A8E2-B1E166950744}"/>
              </a:ext>
            </a:extLst>
          </p:cNvPr>
          <p:cNvSpPr/>
          <p:nvPr/>
        </p:nvSpPr>
        <p:spPr>
          <a:xfrm>
            <a:off x="1757614" y="4046113"/>
            <a:ext cx="5887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Core-set Selection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189BC0-0749-034A-CBDB-DE057EC97204}"/>
              </a:ext>
            </a:extLst>
          </p:cNvPr>
          <p:cNvCxnSpPr>
            <a:cxnSpLocks/>
            <a:stCxn id="16" idx="3"/>
            <a:endCxn id="12" idx="2"/>
          </p:cNvCxnSpPr>
          <p:nvPr/>
        </p:nvCxnSpPr>
        <p:spPr>
          <a:xfrm>
            <a:off x="4024734" y="4951844"/>
            <a:ext cx="488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n 85">
            <a:extLst>
              <a:ext uri="{FF2B5EF4-FFF2-40B4-BE49-F238E27FC236}">
                <a16:creationId xmlns:a16="http://schemas.microsoft.com/office/drawing/2014/main" id="{225FA202-EE30-6673-EFB9-67824A9E8AE8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C7A36BB-B824-DDAE-1AF4-B83002E3D119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88" name="Can 87">
              <a:extLst>
                <a:ext uri="{FF2B5EF4-FFF2-40B4-BE49-F238E27FC236}">
                  <a16:creationId xmlns:a16="http://schemas.microsoft.com/office/drawing/2014/main" id="{E3E43CA8-4AA4-75A8-C8D1-637CB8D98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9" name="Can 88">
              <a:extLst>
                <a:ext uri="{FF2B5EF4-FFF2-40B4-BE49-F238E27FC236}">
                  <a16:creationId xmlns:a16="http://schemas.microsoft.com/office/drawing/2014/main" id="{1173F0A7-564C-9C63-A0C7-A8E798EFA6F4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6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760DC9D-B04D-76CD-C83D-684374E77937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92" name="Can 91">
              <a:extLst>
                <a:ext uri="{FF2B5EF4-FFF2-40B4-BE49-F238E27FC236}">
                  <a16:creationId xmlns:a16="http://schemas.microsoft.com/office/drawing/2014/main" id="{F048557D-ECC4-AB5F-8DA9-7FD453619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3" name="Can 92">
              <a:extLst>
                <a:ext uri="{FF2B5EF4-FFF2-40B4-BE49-F238E27FC236}">
                  <a16:creationId xmlns:a16="http://schemas.microsoft.com/office/drawing/2014/main" id="{8107FAC3-8809-6516-62DC-48F986F501B0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1C0698A-9349-28D0-1E45-081501846F7E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9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1C5BA14-0877-CA77-D132-29FA6956B9A1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4BA3C4-F39E-4F17-CD85-1316F3C6974A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10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6ABE5A9-6713-C664-D4B9-EFC16F118177}"/>
              </a:ext>
            </a:extLst>
          </p:cNvPr>
          <p:cNvCxnSpPr>
            <a:endCxn id="93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F265BA2-4764-DF5E-41CB-49F8E2D8D6A7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E9ACFC5-939F-93D9-1B73-B2C87E72EA4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53EEA3-12E3-D3C3-0C88-F829F4399243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D2A8AE-1BEA-366B-DA06-B00A7FC61CBD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n 106">
            <a:extLst>
              <a:ext uri="{FF2B5EF4-FFF2-40B4-BE49-F238E27FC236}">
                <a16:creationId xmlns:a16="http://schemas.microsoft.com/office/drawing/2014/main" id="{2384CF9F-3317-7110-3C22-5F7818F0466C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12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Can 108">
            <a:extLst>
              <a:ext uri="{FF2B5EF4-FFF2-40B4-BE49-F238E27FC236}">
                <a16:creationId xmlns:a16="http://schemas.microsoft.com/office/drawing/2014/main" id="{A4119821-80D9-DA6B-6C95-0573AF58CB32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3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18E2EE4-058D-F69C-1194-B844871C5BE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E4C4224-3139-E89A-D217-558D38A0296A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248BB8-16E6-DE19-E12D-90A4E7A9EDF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Active Learning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EE75ED-1CFF-D6DF-3E93-0A7B8C1008BA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5" name="Can 114">
              <a:extLst>
                <a:ext uri="{FF2B5EF4-FFF2-40B4-BE49-F238E27FC236}">
                  <a16:creationId xmlns:a16="http://schemas.microsoft.com/office/drawing/2014/main" id="{00D3BE48-1338-A7F5-18A0-7DBA2654D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075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3F1C-6BB8-D782-F29F-11C8FF2E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is selecting what to label important?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2F5978F-9134-5B25-2F09-7B210AD8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788" y="1845426"/>
            <a:ext cx="2046504" cy="2040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84647-C333-5720-ABFD-370DB6048565}"/>
              </a:ext>
            </a:extLst>
          </p:cNvPr>
          <p:cNvSpPr txBox="1"/>
          <p:nvPr/>
        </p:nvSpPr>
        <p:spPr>
          <a:xfrm>
            <a:off x="1159156" y="4324064"/>
            <a:ext cx="4313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Speech recognition</a:t>
            </a:r>
          </a:p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Annotation at the word level can take ten times longer than the actual audio and annotating phonemes can take 400 times as long (e.g., nearly seven hours).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553CA-ACCC-78C4-F170-2551CCDAEDC0}"/>
              </a:ext>
            </a:extLst>
          </p:cNvPr>
          <p:cNvSpPr txBox="1"/>
          <p:nvPr/>
        </p:nvSpPr>
        <p:spPr>
          <a:xfrm>
            <a:off x="160866" y="6149182"/>
            <a:ext cx="453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Zhu. “Semi-Supervised Learning with Graphs.” 2005</a:t>
            </a:r>
          </a:p>
          <a:p>
            <a:r>
              <a:rPr lang="en-US" sz="1200" dirty="0">
                <a:latin typeface="Helvetica" pitchFamily="2" charset="0"/>
              </a:rPr>
              <a:t>Settles et al. “Active Learning with Real Annotation Costs.” 2008</a:t>
            </a:r>
          </a:p>
          <a:p>
            <a:r>
              <a:rPr lang="en-US" sz="1200" dirty="0">
                <a:latin typeface="Helvetica" pitchFamily="2" charset="0"/>
              </a:rPr>
              <a:t>Settles. “Active Learning Literature Survey.” 2010</a:t>
            </a:r>
          </a:p>
          <a:p>
            <a:endParaRPr lang="en-US" sz="1200" dirty="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69F71-3E5A-0A32-9D49-3B2E40617613}"/>
              </a:ext>
            </a:extLst>
          </p:cNvPr>
          <p:cNvSpPr txBox="1"/>
          <p:nvPr/>
        </p:nvSpPr>
        <p:spPr>
          <a:xfrm>
            <a:off x="6316227" y="4324064"/>
            <a:ext cx="498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Information extraction</a:t>
            </a:r>
          </a:p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Locating entities and relations can take a half-hour or more for even simple newswire stories.</a:t>
            </a: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09EEAF2-1EB9-D416-7585-8ADB80015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"/>
          <a:stretch/>
        </p:blipFill>
        <p:spPr>
          <a:xfrm>
            <a:off x="6930092" y="1843682"/>
            <a:ext cx="3754840" cy="2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00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core-set selection?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F7DC5-5B87-D62B-3F4B-7F9BE86D096A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aims to select a small subset of data that accurately approximates the full dataset.</a:t>
            </a:r>
            <a:endParaRPr lang="en-US" sz="2400" b="1" dirty="0">
              <a:solidFill>
                <a:srgbClr val="8C151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EDA2A6-0B84-2ACE-6487-17B51CC646AE}"/>
              </a:ext>
            </a:extLst>
          </p:cNvPr>
          <p:cNvGrpSpPr/>
          <p:nvPr/>
        </p:nvGrpSpPr>
        <p:grpSpPr>
          <a:xfrm>
            <a:off x="4512652" y="4540364"/>
            <a:ext cx="687077" cy="822960"/>
            <a:chOff x="3492528" y="540515"/>
            <a:chExt cx="916102" cy="1097280"/>
          </a:xfrm>
        </p:grpSpPr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E0199C91-0DD4-F88E-B2C0-9C1BA5C91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249480D5-3312-6A27-6AF0-A60F4785D187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Can 11">
                  <a:extLst>
                    <a:ext uri="{FF2B5EF4-FFF2-40B4-BE49-F238E27FC236}">
                      <a16:creationId xmlns:a16="http://schemas.microsoft.com/office/drawing/2014/main" id="{E3FE37DD-4CFA-1356-B2FA-FF234459D5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2" name="Can 11">
                  <a:extLst>
                    <a:ext uri="{FF2B5EF4-FFF2-40B4-BE49-F238E27FC236}">
                      <a16:creationId xmlns:a16="http://schemas.microsoft.com/office/drawing/2014/main" id="{E3FE37DD-4CFA-1356-B2FA-FF234459D5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48220D-98E8-D943-D36C-6F1D95BEF998}"/>
              </a:ext>
            </a:extLst>
          </p:cNvPr>
          <p:cNvGrpSpPr/>
          <p:nvPr/>
        </p:nvGrpSpPr>
        <p:grpSpPr>
          <a:xfrm>
            <a:off x="1757927" y="4540364"/>
            <a:ext cx="685800" cy="822960"/>
            <a:chOff x="191038" y="540515"/>
            <a:chExt cx="914400" cy="1097280"/>
          </a:xfrm>
        </p:grpSpPr>
        <p:sp>
          <p:nvSpPr>
            <p:cNvPr id="14" name="Can 13">
              <a:extLst>
                <a:ext uri="{FF2B5EF4-FFF2-40B4-BE49-F238E27FC236}">
                  <a16:creationId xmlns:a16="http://schemas.microsoft.com/office/drawing/2014/main" id="{7A814520-2004-9130-135E-20A72A9E5F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n 14">
                  <a:extLst>
                    <a:ext uri="{FF2B5EF4-FFF2-40B4-BE49-F238E27FC236}">
                      <a16:creationId xmlns:a16="http://schemas.microsoft.com/office/drawing/2014/main" id="{193CBF84-9CE0-3D8D-EE07-0B97D57C63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Data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5" name="Can 14">
                  <a:extLst>
                    <a:ext uri="{FF2B5EF4-FFF2-40B4-BE49-F238E27FC236}">
                      <a16:creationId xmlns:a16="http://schemas.microsoft.com/office/drawing/2014/main" id="{193CBF84-9CE0-3D8D-EE07-0B97D57C63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2680E8-E49A-41A7-DB5F-6272686ED352}"/>
                  </a:ext>
                </a:extLst>
              </p:cNvPr>
              <p:cNvSpPr/>
              <p:nvPr/>
            </p:nvSpPr>
            <p:spPr>
              <a:xfrm>
                <a:off x="3338934" y="4608944"/>
                <a:ext cx="685800" cy="6858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Proxy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2680E8-E49A-41A7-DB5F-6272686ED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34" y="4608944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6EBF5D-7B6E-CD55-BF9C-87A33AA19D3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43727" y="4951844"/>
            <a:ext cx="8952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C66145-B69B-745F-3042-2710857CB636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198550" y="4934699"/>
            <a:ext cx="216091" cy="171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F94760-82F2-6B45-FF9D-37A31EF224EC}"/>
                  </a:ext>
                </a:extLst>
              </p:cNvPr>
              <p:cNvSpPr/>
              <p:nvPr/>
            </p:nvSpPr>
            <p:spPr>
              <a:xfrm>
                <a:off x="5414641" y="4591799"/>
                <a:ext cx="1371698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Target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6F94760-82F2-6B45-FF9D-37A31EF22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41" y="4591799"/>
                <a:ext cx="1371698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BD9CD9C-87A7-B66E-A8E2-B1E166950744}"/>
              </a:ext>
            </a:extLst>
          </p:cNvPr>
          <p:cNvSpPr/>
          <p:nvPr/>
        </p:nvSpPr>
        <p:spPr>
          <a:xfrm>
            <a:off x="1757614" y="4046113"/>
            <a:ext cx="5887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Core-set Selection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189BC0-0749-034A-CBDB-DE057EC97204}"/>
              </a:ext>
            </a:extLst>
          </p:cNvPr>
          <p:cNvCxnSpPr>
            <a:cxnSpLocks/>
            <a:stCxn id="16" idx="3"/>
            <a:endCxn id="12" idx="2"/>
          </p:cNvCxnSpPr>
          <p:nvPr/>
        </p:nvCxnSpPr>
        <p:spPr>
          <a:xfrm>
            <a:off x="4024734" y="4951844"/>
            <a:ext cx="488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n 85">
            <a:extLst>
              <a:ext uri="{FF2B5EF4-FFF2-40B4-BE49-F238E27FC236}">
                <a16:creationId xmlns:a16="http://schemas.microsoft.com/office/drawing/2014/main" id="{225FA202-EE30-6673-EFB9-67824A9E8AE8}"/>
              </a:ext>
            </a:extLst>
          </p:cNvPr>
          <p:cNvSpPr/>
          <p:nvPr/>
        </p:nvSpPr>
        <p:spPr>
          <a:xfrm rot="16200000">
            <a:off x="2544570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C7A36BB-B824-DDAE-1AF4-B83002E3D119}"/>
              </a:ext>
            </a:extLst>
          </p:cNvPr>
          <p:cNvGrpSpPr/>
          <p:nvPr/>
        </p:nvGrpSpPr>
        <p:grpSpPr>
          <a:xfrm>
            <a:off x="4512439" y="2994361"/>
            <a:ext cx="687077" cy="822960"/>
            <a:chOff x="3492528" y="540515"/>
            <a:chExt cx="916102" cy="1097280"/>
          </a:xfrm>
        </p:grpSpPr>
        <p:sp>
          <p:nvSpPr>
            <p:cNvPr id="88" name="Can 87">
              <a:extLst>
                <a:ext uri="{FF2B5EF4-FFF2-40B4-BE49-F238E27FC236}">
                  <a16:creationId xmlns:a16="http://schemas.microsoft.com/office/drawing/2014/main" id="{E3E43CA8-4AA4-75A8-C8D1-637CB8D98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52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9" name="Can 88">
              <a:extLst>
                <a:ext uri="{FF2B5EF4-FFF2-40B4-BE49-F238E27FC236}">
                  <a16:creationId xmlns:a16="http://schemas.microsoft.com/office/drawing/2014/main" id="{1173F0A7-564C-9C63-A0C7-A8E798EFA6F4}"/>
                </a:ext>
              </a:extLst>
            </p:cNvPr>
            <p:cNvSpPr>
              <a:spLocks/>
            </p:cNvSpPr>
            <p:nvPr/>
          </p:nvSpPr>
          <p:spPr>
            <a:xfrm>
              <a:off x="3494230" y="540515"/>
              <a:ext cx="914400" cy="754885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0" name="Can 89">
                  <a:extLst>
                    <a:ext uri="{FF2B5EF4-FFF2-40B4-BE49-F238E27FC236}">
                      <a16:creationId xmlns:a16="http://schemas.microsoft.com/office/drawing/2014/main" id="{038F143E-29CC-7397-3E14-8BB5EC59D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658" y="540515"/>
                  <a:ext cx="914400" cy="1097280"/>
                </a:xfrm>
                <a:prstGeom prst="can">
                  <a:avLst/>
                </a:prstGeom>
                <a:blipFill>
                  <a:blip r:embed="rId7"/>
                  <a:stretch>
                    <a:fillRect l="-1786" r="-17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760DC9D-B04D-76CD-C83D-684374E77937}"/>
              </a:ext>
            </a:extLst>
          </p:cNvPr>
          <p:cNvGrpSpPr/>
          <p:nvPr/>
        </p:nvGrpSpPr>
        <p:grpSpPr>
          <a:xfrm>
            <a:off x="1757714" y="2994361"/>
            <a:ext cx="685800" cy="822960"/>
            <a:chOff x="191038" y="540515"/>
            <a:chExt cx="914400" cy="1097280"/>
          </a:xfrm>
        </p:grpSpPr>
        <p:sp>
          <p:nvSpPr>
            <p:cNvPr id="92" name="Can 91">
              <a:extLst>
                <a:ext uri="{FF2B5EF4-FFF2-40B4-BE49-F238E27FC236}">
                  <a16:creationId xmlns:a16="http://schemas.microsoft.com/office/drawing/2014/main" id="{F048557D-ECC4-AB5F-8DA9-7FD453619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038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3" name="Can 92">
              <a:extLst>
                <a:ext uri="{FF2B5EF4-FFF2-40B4-BE49-F238E27FC236}">
                  <a16:creationId xmlns:a16="http://schemas.microsoft.com/office/drawing/2014/main" id="{8107FAC3-8809-6516-62DC-48F986F501B0}"/>
                </a:ext>
              </a:extLst>
            </p:cNvPr>
            <p:cNvSpPr>
              <a:spLocks/>
            </p:cNvSpPr>
            <p:nvPr/>
          </p:nvSpPr>
          <p:spPr>
            <a:xfrm>
              <a:off x="191038" y="540515"/>
              <a:ext cx="914400" cy="1051560"/>
            </a:xfrm>
            <a:prstGeom prst="ca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br>
                <a:rPr lang="en-US" sz="675" dirty="0">
                  <a:solidFill>
                    <a:schemeClr val="tx1"/>
                  </a:solidFill>
                  <a:latin typeface="Helvetica" pitchFamily="2" charset="0"/>
                </a:rPr>
              </a:br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Initial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94" name="Can 93">
                  <a:extLst>
                    <a:ext uri="{FF2B5EF4-FFF2-40B4-BE49-F238E27FC236}">
                      <a16:creationId xmlns:a16="http://schemas.microsoft.com/office/drawing/2014/main" id="{7CB16FCF-8E68-9043-E3C8-593DA2993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8" y="540515"/>
                  <a:ext cx="914400" cy="1097280"/>
                </a:xfrm>
                <a:prstGeom prst="can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/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C2819F5-45AF-4A2B-62AD-2D1A0CC8E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1" y="3062941"/>
                <a:ext cx="1371600" cy="685800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1C0698A-9349-28D0-1E45-081501846F7E}"/>
              </a:ext>
            </a:extLst>
          </p:cNvPr>
          <p:cNvCxnSpPr/>
          <p:nvPr/>
        </p:nvCxnSpPr>
        <p:spPr>
          <a:xfrm>
            <a:off x="2443514" y="3405841"/>
            <a:ext cx="2094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/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307B70D-7F7A-0641-9AAE-B65A4A917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88" y="3077398"/>
                <a:ext cx="1371600" cy="685800"/>
              </a:xfrm>
              <a:prstGeom prst="rect">
                <a:avLst/>
              </a:prstGeom>
              <a:blipFill>
                <a:blip r:embed="rId10"/>
                <a:stretch>
                  <a:fillRect b="-172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1C5BA14-0877-CA77-D132-29FA6956B9A1}"/>
              </a:ext>
            </a:extLst>
          </p:cNvPr>
          <p:cNvCxnSpPr/>
          <p:nvPr/>
        </p:nvCxnSpPr>
        <p:spPr>
          <a:xfrm>
            <a:off x="8853078" y="3420298"/>
            <a:ext cx="209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4BA3C4-F39E-4F17-CD85-1316F3C6974A}"/>
              </a:ext>
            </a:extLst>
          </p:cNvPr>
          <p:cNvCxnSpPr/>
          <p:nvPr/>
        </p:nvCxnSpPr>
        <p:spPr>
          <a:xfrm>
            <a:off x="5198337" y="3405841"/>
            <a:ext cx="213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/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F8BB9D9-7C87-99C0-BA6E-168BBEFBA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4" y="2073782"/>
                <a:ext cx="2266808" cy="685800"/>
              </a:xfrm>
              <a:prstGeom prst="rect">
                <a:avLst/>
              </a:prstGeom>
              <a:blipFill>
                <a:blip r:embed="rId11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6ABE5A9-6713-C664-D4B9-EFC16F118177}"/>
              </a:ext>
            </a:extLst>
          </p:cNvPr>
          <p:cNvCxnSpPr>
            <a:endCxn id="93" idx="1"/>
          </p:cNvCxnSpPr>
          <p:nvPr/>
        </p:nvCxnSpPr>
        <p:spPr>
          <a:xfrm>
            <a:off x="2100614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F265BA2-4764-DF5E-41CB-49F8E2D8D6A7}"/>
              </a:ext>
            </a:extLst>
          </p:cNvPr>
          <p:cNvCxnSpPr/>
          <p:nvPr/>
        </p:nvCxnSpPr>
        <p:spPr>
          <a:xfrm>
            <a:off x="4850958" y="2759583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/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Train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Model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25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125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04AAF45-7B6E-E6D0-8DF3-2D3E23E7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25" y="3045796"/>
                <a:ext cx="1371600" cy="685800"/>
              </a:xfrm>
              <a:prstGeom prst="rect">
                <a:avLst/>
              </a:prstGeom>
              <a:blipFill>
                <a:blip r:embed="rId12"/>
                <a:stretch>
                  <a:fillRect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E9ACFC5-939F-93D9-1B73-B2C87E72EA4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98346" y="2898149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53EEA3-12E3-D3C3-0C88-F829F4399243}"/>
              </a:ext>
            </a:extLst>
          </p:cNvPr>
          <p:cNvSpPr/>
          <p:nvPr/>
        </p:nvSpPr>
        <p:spPr>
          <a:xfrm>
            <a:off x="7157148" y="2347432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Helvetica" pitchFamily="2" charset="0"/>
              </a:rPr>
              <a:t>…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D2A8AE-1BEA-366B-DA06-B00A7FC61CBD}"/>
              </a:ext>
            </a:extLst>
          </p:cNvPr>
          <p:cNvCxnSpPr/>
          <p:nvPr/>
        </p:nvCxnSpPr>
        <p:spPr>
          <a:xfrm>
            <a:off x="8501414" y="2770299"/>
            <a:ext cx="0" cy="234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n 106">
            <a:extLst>
              <a:ext uri="{FF2B5EF4-FFF2-40B4-BE49-F238E27FC236}">
                <a16:creationId xmlns:a16="http://schemas.microsoft.com/office/drawing/2014/main" id="{2384CF9F-3317-7110-3C22-5F7818F0466C}"/>
              </a:ext>
            </a:extLst>
          </p:cNvPr>
          <p:cNvSpPr/>
          <p:nvPr/>
        </p:nvSpPr>
        <p:spPr>
          <a:xfrm rot="16200000">
            <a:off x="5303303" y="128117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/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BB11663-CD98-5EFD-D590-5DDEF277A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47" y="2073782"/>
                <a:ext cx="2266808" cy="685800"/>
              </a:xfrm>
              <a:prstGeom prst="rect">
                <a:avLst/>
              </a:prstGeom>
              <a:blipFill>
                <a:blip r:embed="rId13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Can 108">
            <a:extLst>
              <a:ext uri="{FF2B5EF4-FFF2-40B4-BE49-F238E27FC236}">
                <a16:creationId xmlns:a16="http://schemas.microsoft.com/office/drawing/2014/main" id="{A4119821-80D9-DA6B-6C95-0573AF58CB32}"/>
              </a:ext>
            </a:extLst>
          </p:cNvPr>
          <p:cNvSpPr/>
          <p:nvPr/>
        </p:nvSpPr>
        <p:spPr>
          <a:xfrm rot="16200000">
            <a:off x="8954035" y="1275005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/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16B7902-4342-A9F4-C05F-C70C9C765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79" y="2067609"/>
                <a:ext cx="2266808" cy="685800"/>
              </a:xfrm>
              <a:prstGeom prst="rect">
                <a:avLst/>
              </a:prstGeom>
              <a:blipFill>
                <a:blip r:embed="rId14"/>
                <a:stretch>
                  <a:fillRect b="-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18E2EE4-058D-F69C-1194-B844871C5BE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929205" y="2416681"/>
            <a:ext cx="243563" cy="49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E4C4224-3139-E89A-D217-558D38A0296A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4024521" y="2416683"/>
            <a:ext cx="487917" cy="989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248BB8-16E6-DE19-E12D-90A4E7A9EDFC}"/>
              </a:ext>
            </a:extLst>
          </p:cNvPr>
          <p:cNvSpPr/>
          <p:nvPr/>
        </p:nvSpPr>
        <p:spPr>
          <a:xfrm>
            <a:off x="1757714" y="1583382"/>
            <a:ext cx="391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Active Learning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EE75ED-1CFF-D6DF-3E93-0A7B8C1008BA}"/>
              </a:ext>
            </a:extLst>
          </p:cNvPr>
          <p:cNvGrpSpPr/>
          <p:nvPr/>
        </p:nvGrpSpPr>
        <p:grpSpPr>
          <a:xfrm>
            <a:off x="8167278" y="3008818"/>
            <a:ext cx="685800" cy="822960"/>
            <a:chOff x="8000792" y="540515"/>
            <a:chExt cx="914400" cy="1097280"/>
          </a:xfrm>
        </p:grpSpPr>
        <p:sp>
          <p:nvSpPr>
            <p:cNvPr id="115" name="Can 114">
              <a:extLst>
                <a:ext uri="{FF2B5EF4-FFF2-40B4-BE49-F238E27FC236}">
                  <a16:creationId xmlns:a16="http://schemas.microsoft.com/office/drawing/2014/main" id="{00D3BE48-1338-A7F5-18A0-7DBA2654D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792" y="540515"/>
              <a:ext cx="914400" cy="10972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75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Select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Subset</a:t>
                  </a:r>
                  <a:b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</a:br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125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…∪</m:t>
                      </m:r>
                      <m:sSup>
                        <m:sSupPr>
                          <m:ctrlP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125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  <a:latin typeface="Helvetica" pitchFamily="2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6" name="Can 115">
                  <a:extLst>
                    <a:ext uri="{FF2B5EF4-FFF2-40B4-BE49-F238E27FC236}">
                      <a16:creationId xmlns:a16="http://schemas.microsoft.com/office/drawing/2014/main" id="{798F8571-8349-A321-4A6A-5464DD35E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792" y="540515"/>
                  <a:ext cx="914400" cy="1097280"/>
                </a:xfrm>
                <a:prstGeom prst="can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6926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8277E9DD-C375-CCC8-D550-0EAD7403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4" y="1130425"/>
            <a:ext cx="8659091" cy="4548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EA58F8-8287-6099-3DBD-E9EE09455028}"/>
              </a:ext>
            </a:extLst>
          </p:cNvPr>
          <p:cNvSpPr txBox="1"/>
          <p:nvPr/>
        </p:nvSpPr>
        <p:spPr>
          <a:xfrm>
            <a:off x="160866" y="6149182"/>
            <a:ext cx="5991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“Selection via Proxy: Efficient Data Selection for Deep Learning.” 2020</a:t>
            </a:r>
          </a:p>
          <a:p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4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9C0071E4-2C9A-C440-EE5A-93CAE47E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4" y="1130425"/>
            <a:ext cx="8659091" cy="4548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D4C2C7-B26F-B834-A010-B545C8DB7FF6}"/>
              </a:ext>
            </a:extLst>
          </p:cNvPr>
          <p:cNvSpPr txBox="1"/>
          <p:nvPr/>
        </p:nvSpPr>
        <p:spPr>
          <a:xfrm>
            <a:off x="1289652" y="5770774"/>
            <a:ext cx="9612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 ResNet164 on CIFAR10 took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hours and 50 minutes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P100 GPU.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FD44A-539B-3C8A-15C4-D8E13DA8C26F}"/>
              </a:ext>
            </a:extLst>
          </p:cNvPr>
          <p:cNvSpPr txBox="1"/>
          <p:nvPr/>
        </p:nvSpPr>
        <p:spPr>
          <a:xfrm>
            <a:off x="160866" y="6149182"/>
            <a:ext cx="5991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“Selection via Proxy: Efficient Data Selection for Deep Learning.” 2020</a:t>
            </a:r>
          </a:p>
          <a:p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64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C49C7893-6B94-DD94-1F60-0A6245BC5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4" y="1130425"/>
            <a:ext cx="8659091" cy="4548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D1DA1C-8AA3-EF34-5D51-04C27307FC76}"/>
              </a:ext>
            </a:extLst>
          </p:cNvPr>
          <p:cNvSpPr txBox="1"/>
          <p:nvPr/>
        </p:nvSpPr>
        <p:spPr>
          <a:xfrm>
            <a:off x="1334023" y="5770774"/>
            <a:ext cx="95239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 ResNet20 only takes 28 minutes and allows us to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filter 50% of the data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62C11-DE8C-A7DF-15AC-9AE9C2E2AAB3}"/>
              </a:ext>
            </a:extLst>
          </p:cNvPr>
          <p:cNvSpPr txBox="1"/>
          <p:nvPr/>
        </p:nvSpPr>
        <p:spPr>
          <a:xfrm>
            <a:off x="160866" y="6149182"/>
            <a:ext cx="5991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“Selection via Proxy: Efficient Data Selection for Deep Learning.” 2020</a:t>
            </a:r>
          </a:p>
          <a:p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8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, line chart&#10;&#10;Description automatically generated">
            <a:extLst>
              <a:ext uri="{FF2B5EF4-FFF2-40B4-BE49-F238E27FC236}">
                <a16:creationId xmlns:a16="http://schemas.microsoft.com/office/drawing/2014/main" id="{1FF59AFD-41B0-4902-9790-ACEC44C8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4" y="1130425"/>
            <a:ext cx="8659091" cy="4548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C2CA42-220C-9A3F-B667-9F3CD273DA5E}"/>
              </a:ext>
            </a:extLst>
          </p:cNvPr>
          <p:cNvSpPr txBox="1"/>
          <p:nvPr/>
        </p:nvSpPr>
        <p:spPr>
          <a:xfrm>
            <a:off x="545348" y="5770774"/>
            <a:ext cx="111013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 ResNet20 only takes 28 minutes and allows us to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filter 50% of the data </a:t>
            </a:r>
          </a:p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without affecting the accuracy of ResNet164, leading to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b="1" dirty="0">
                <a:solidFill>
                  <a:srgbClr val="8C151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1.6x speed-up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time-to-accuracy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B66FD-05AB-3AF0-9F12-3FA5E6EB6972}"/>
              </a:ext>
            </a:extLst>
          </p:cNvPr>
          <p:cNvSpPr txBox="1"/>
          <p:nvPr/>
        </p:nvSpPr>
        <p:spPr>
          <a:xfrm>
            <a:off x="160866" y="6149182"/>
            <a:ext cx="5991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“Selection via Proxy: Efficient Data Selection for Deep Learning.” 2020</a:t>
            </a:r>
          </a:p>
          <a:p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8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AF4-0095-7958-D946-4A8C3B4A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only the tip of the Iceberg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1B6CD-9C5F-B143-A187-75A6CF36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to label? Growing or Compressing Datasets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learning for growing datasets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Core-set selection for compressing datasets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Generative active learning…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 search for drug discovery…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Hard example mining…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learning...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much more…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Tip of iceberg submerged in water">
            <a:extLst>
              <a:ext uri="{FF2B5EF4-FFF2-40B4-BE49-F238E27FC236}">
                <a16:creationId xmlns:a16="http://schemas.microsoft.com/office/drawing/2014/main" id="{9329553C-78A8-55BE-03EE-8D978DE32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6" r="41222"/>
          <a:stretch/>
        </p:blipFill>
        <p:spPr>
          <a:xfrm>
            <a:off x="8149682" y="2738777"/>
            <a:ext cx="2683901" cy="35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3F1C-6BB8-D782-F29F-11C8FF2E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is selecting what to label important?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553CA-ACCC-78C4-F170-2551CCDAEDC0}"/>
              </a:ext>
            </a:extLst>
          </p:cNvPr>
          <p:cNvSpPr txBox="1"/>
          <p:nvPr/>
        </p:nvSpPr>
        <p:spPr>
          <a:xfrm>
            <a:off x="160866" y="6149182"/>
            <a:ext cx="6829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1200" dirty="0">
                <a:latin typeface="Helvetica" pitchFamily="2" charset="0"/>
              </a:rPr>
            </a:b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Coleman et al. “Similarity Search for Efficient Active Learning and Search of Rare Concepts.” 2022</a:t>
            </a:r>
          </a:p>
          <a:p>
            <a:endParaRPr lang="en-US" sz="120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D2CE5-B7D5-6D72-297E-500D905B8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98"/>
          <a:stretch/>
        </p:blipFill>
        <p:spPr>
          <a:xfrm>
            <a:off x="3586409" y="1591164"/>
            <a:ext cx="5019181" cy="525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ED88C-A695-4029-44A8-AAE2F58FA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777" y="2117161"/>
            <a:ext cx="5394444" cy="326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1C9616-35C1-C18E-E724-46CEC42A65AA}"/>
              </a:ext>
            </a:extLst>
          </p:cNvPr>
          <p:cNvSpPr txBox="1"/>
          <p:nvPr/>
        </p:nvSpPr>
        <p:spPr>
          <a:xfrm>
            <a:off x="1557427" y="5442855"/>
            <a:ext cx="907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Passive vs. Active (Machine) Learning</a:t>
            </a:r>
          </a:p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the model to help us actively select examples can dramatically reduce the number of examples we need to label compared to passively selecting at random.</a:t>
            </a:r>
          </a:p>
        </p:txBody>
      </p:sp>
    </p:spTree>
    <p:extLst>
      <p:ext uri="{BB962C8B-B14F-4D97-AF65-F5344CB8AC3E}">
        <p14:creationId xmlns:p14="http://schemas.microsoft.com/office/powerpoint/2010/main" val="268385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A147D-52EC-D335-91AA-E6A2476294DE}"/>
              </a:ext>
            </a:extLst>
          </p:cNvPr>
          <p:cNvSpPr txBox="1"/>
          <p:nvPr/>
        </p:nvSpPr>
        <p:spPr>
          <a:xfrm>
            <a:off x="44196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3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92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7429-FF9A-4398-4315-F309A5CD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active learning?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9EFE3-3DEB-73EC-3D3D-A0C192928D49}"/>
              </a:ext>
            </a:extLst>
          </p:cNvPr>
          <p:cNvSpPr/>
          <p:nvPr/>
        </p:nvSpPr>
        <p:spPr>
          <a:xfrm>
            <a:off x="1492249" y="6001596"/>
            <a:ext cx="9484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select the best examples to improve the model.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F065830D-8D43-180E-FD65-E445E861352E}"/>
              </a:ext>
            </a:extLst>
          </p:cNvPr>
          <p:cNvSpPr/>
          <p:nvPr/>
        </p:nvSpPr>
        <p:spPr>
          <a:xfrm rot="16200000">
            <a:off x="2546769" y="2002598"/>
            <a:ext cx="685800" cy="22677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2D25A6-FC45-6CBE-9356-CB0430C6FF1A}"/>
                  </a:ext>
                </a:extLst>
              </p:cNvPr>
              <p:cNvSpPr/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Unlabeled Data</a:t>
                </a:r>
                <a:b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</a:br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elvetica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2D25A6-FC45-6CBE-9356-CB0430C6F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13" y="2795202"/>
                <a:ext cx="2266808" cy="685800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AD309E9F-5F09-BC4F-033C-1E90AB787D73}"/>
              </a:ext>
            </a:extLst>
          </p:cNvPr>
          <p:cNvSpPr/>
          <p:nvPr/>
        </p:nvSpPr>
        <p:spPr>
          <a:xfrm>
            <a:off x="1759913" y="2304802"/>
            <a:ext cx="305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Traditional Approach</a:t>
            </a:r>
            <a:endParaRPr lang="en-US" sz="2400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3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3208</Words>
  <Application>Microsoft Macintosh PowerPoint</Application>
  <PresentationFormat>Widescreen</PresentationFormat>
  <Paragraphs>699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Helvetica</vt:lpstr>
      <vt:lpstr>Helvetica Neue</vt:lpstr>
      <vt:lpstr>Helvetica Neue Thin</vt:lpstr>
      <vt:lpstr>Office Theme 2013 - 2022</vt:lpstr>
      <vt:lpstr>Growing or Compressing Datasets</vt:lpstr>
      <vt:lpstr>Today’s Lecture</vt:lpstr>
      <vt:lpstr>Today’s Lecture</vt:lpstr>
      <vt:lpstr>Why is selecting what to label important?</vt:lpstr>
      <vt:lpstr>Why is selecting what to label important?</vt:lpstr>
      <vt:lpstr>Why is selecting what to label important?</vt:lpstr>
      <vt:lpstr>What is active learning?</vt:lpstr>
      <vt:lpstr>What is active learning?</vt:lpstr>
      <vt:lpstr>What is active learning?</vt:lpstr>
      <vt:lpstr>What is active learning?</vt:lpstr>
      <vt:lpstr>What is active learning?</vt:lpstr>
      <vt:lpstr>What is active learning?</vt:lpstr>
      <vt:lpstr>What is active learning?</vt:lpstr>
      <vt:lpstr>What is active learning?</vt:lpstr>
      <vt:lpstr>What is active learning?</vt:lpstr>
      <vt:lpstr>What is active learning?</vt:lpstr>
      <vt:lpstr>1-D: Passive vs. Active  Learning</vt:lpstr>
      <vt:lpstr>1-D: Passive vs. Active  Learning</vt:lpstr>
      <vt:lpstr>1-D: Passive vs. Active  Learning</vt:lpstr>
      <vt:lpstr>1-D: Passive vs. Active  Learning</vt:lpstr>
      <vt:lpstr>1-D: Passive vs. Active  Learning</vt:lpstr>
      <vt:lpstr>1-D: Passive vs. Active  Learning</vt:lpstr>
      <vt:lpstr>1-D: Passive vs. Active  Learning</vt:lpstr>
      <vt:lpstr>1-D: Passive vs. Active  Learning</vt:lpstr>
      <vt:lpstr>1-D: Passive vs. Active  Learning</vt:lpstr>
      <vt:lpstr>1-D: Passive vs. Active  Learning</vt:lpstr>
      <vt:lpstr>1-D: Passive vs. Active  Learning</vt:lpstr>
      <vt:lpstr>Practical Challenge #1: Big Models</vt:lpstr>
      <vt:lpstr>Practical Challenge #1: Big Models</vt:lpstr>
      <vt:lpstr>Practical Challenge #1: Big Models</vt:lpstr>
      <vt:lpstr>Practical Challenge #2: Big Data</vt:lpstr>
      <vt:lpstr>Practical Challenge #2: Big Data</vt:lpstr>
      <vt:lpstr>Practical Challenge #2: Big Data</vt:lpstr>
      <vt:lpstr>Practical Challenge #2: Big Data</vt:lpstr>
      <vt:lpstr>Practical Challenge #2: Big Data</vt:lpstr>
      <vt:lpstr>Practical Challenge #2: Big Data</vt:lpstr>
      <vt:lpstr>Practical Challenge #2: Big Data</vt:lpstr>
      <vt:lpstr>Practical Challenge #2: Big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</vt:lpstr>
      <vt:lpstr>Large Labeled Datasets</vt:lpstr>
      <vt:lpstr>What is core-set selection?</vt:lpstr>
      <vt:lpstr>What is core-set selection?</vt:lpstr>
      <vt:lpstr>What is core-set selection?</vt:lpstr>
      <vt:lpstr>What is core-set selection?</vt:lpstr>
      <vt:lpstr>What is core-set selection?</vt:lpstr>
      <vt:lpstr>PowerPoint Presentation</vt:lpstr>
      <vt:lpstr>PowerPoint Presentation</vt:lpstr>
      <vt:lpstr>PowerPoint Presentation</vt:lpstr>
      <vt:lpstr>PowerPoint Presentation</vt:lpstr>
      <vt:lpstr>This is only the tip of the Iceberg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or Compressing Datasets</dc:title>
  <dc:creator>Cody Coleman</dc:creator>
  <cp:lastModifiedBy>Cody Coleman</cp:lastModifiedBy>
  <cp:revision>20</cp:revision>
  <dcterms:created xsi:type="dcterms:W3CDTF">2023-01-22T14:57:10Z</dcterms:created>
  <dcterms:modified xsi:type="dcterms:W3CDTF">2023-01-24T16:58:15Z</dcterms:modified>
</cp:coreProperties>
</file>